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en-GB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en-GB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D8484-9279-41DE-BD37-848CBAE4F971}" type="datetimeFigureOut">
              <a:rPr lang="en-GB" smtClean="0"/>
              <a:t>20/09/2016</a:t>
            </a:fld>
            <a:endParaRPr lang="en-GB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49D31-0F08-495D-A0B1-99CE400E09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91953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GB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GB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D8484-9279-41DE-BD37-848CBAE4F971}" type="datetimeFigureOut">
              <a:rPr lang="en-GB" smtClean="0"/>
              <a:t>20/09/2016</a:t>
            </a:fld>
            <a:endParaRPr lang="en-GB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49D31-0F08-495D-A0B1-99CE400E09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92071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GB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GB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D8484-9279-41DE-BD37-848CBAE4F971}" type="datetimeFigureOut">
              <a:rPr lang="en-GB" smtClean="0"/>
              <a:t>20/09/2016</a:t>
            </a:fld>
            <a:endParaRPr lang="en-GB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49D31-0F08-495D-A0B1-99CE400E09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30259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GB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GB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D8484-9279-41DE-BD37-848CBAE4F971}" type="datetimeFigureOut">
              <a:rPr lang="en-GB" smtClean="0"/>
              <a:t>20/09/2016</a:t>
            </a:fld>
            <a:endParaRPr lang="en-GB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49D31-0F08-495D-A0B1-99CE400E09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03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en-GB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D8484-9279-41DE-BD37-848CBAE4F971}" type="datetimeFigureOut">
              <a:rPr lang="en-GB" smtClean="0"/>
              <a:t>20/09/2016</a:t>
            </a:fld>
            <a:endParaRPr lang="en-GB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49D31-0F08-495D-A0B1-99CE400E09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077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GB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GB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GB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D8484-9279-41DE-BD37-848CBAE4F971}" type="datetimeFigureOut">
              <a:rPr lang="en-GB" smtClean="0"/>
              <a:t>20/09/2016</a:t>
            </a:fld>
            <a:endParaRPr lang="en-GB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49D31-0F08-495D-A0B1-99CE400E09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79937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GB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GB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GB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D8484-9279-41DE-BD37-848CBAE4F971}" type="datetimeFigureOut">
              <a:rPr lang="en-GB" smtClean="0"/>
              <a:t>20/09/2016</a:t>
            </a:fld>
            <a:endParaRPr lang="en-GB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49D31-0F08-495D-A0B1-99CE400E09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14725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GB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D8484-9279-41DE-BD37-848CBAE4F971}" type="datetimeFigureOut">
              <a:rPr lang="en-GB" smtClean="0"/>
              <a:t>20/09/2016</a:t>
            </a:fld>
            <a:endParaRPr lang="en-GB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49D31-0F08-495D-A0B1-99CE400E09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28273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D8484-9279-41DE-BD37-848CBAE4F971}" type="datetimeFigureOut">
              <a:rPr lang="en-GB" smtClean="0"/>
              <a:t>20/09/2016</a:t>
            </a:fld>
            <a:endParaRPr lang="en-GB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49D31-0F08-495D-A0B1-99CE400E09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82061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en-GB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GB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D8484-9279-41DE-BD37-848CBAE4F971}" type="datetimeFigureOut">
              <a:rPr lang="en-GB" smtClean="0"/>
              <a:t>20/09/2016</a:t>
            </a:fld>
            <a:endParaRPr lang="en-GB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49D31-0F08-495D-A0B1-99CE400E09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00886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en-GB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D8484-9279-41DE-BD37-848CBAE4F971}" type="datetimeFigureOut">
              <a:rPr lang="en-GB" smtClean="0"/>
              <a:t>20/09/2016</a:t>
            </a:fld>
            <a:endParaRPr lang="en-GB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49D31-0F08-495D-A0B1-99CE400E09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53479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en-GB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GB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0D8484-9279-41DE-BD37-848CBAE4F971}" type="datetimeFigureOut">
              <a:rPr lang="en-GB" smtClean="0"/>
              <a:t>20/09/2016</a:t>
            </a:fld>
            <a:endParaRPr lang="en-GB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D49D31-0F08-495D-A0B1-99CE400E09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99649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10" Type="http://schemas.openxmlformats.org/officeDocument/2006/relationships/image" Target="../media/image9.pn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upp 15"/>
          <p:cNvGrpSpPr/>
          <p:nvPr/>
        </p:nvGrpSpPr>
        <p:grpSpPr>
          <a:xfrm>
            <a:off x="1544752" y="44976"/>
            <a:ext cx="2088000" cy="3168000"/>
            <a:chOff x="20752" y="31522"/>
            <a:chExt cx="2088000" cy="3168000"/>
          </a:xfrm>
        </p:grpSpPr>
        <p:sp>
          <p:nvSpPr>
            <p:cNvPr id="6" name="Rektangel 5"/>
            <p:cNvSpPr/>
            <p:nvPr/>
          </p:nvSpPr>
          <p:spPr>
            <a:xfrm>
              <a:off x="20752" y="31522"/>
              <a:ext cx="2088000" cy="316800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dirty="0"/>
            </a:p>
          </p:txBody>
        </p:sp>
        <p:sp>
          <p:nvSpPr>
            <p:cNvPr id="7" name="Rektangel med rundade hörn 6"/>
            <p:cNvSpPr/>
            <p:nvPr/>
          </p:nvSpPr>
          <p:spPr>
            <a:xfrm>
              <a:off x="83657" y="85646"/>
              <a:ext cx="1958960" cy="3037438"/>
            </a:xfrm>
            <a:prstGeom prst="round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dirty="0"/>
            </a:p>
          </p:txBody>
        </p:sp>
        <p:sp>
          <p:nvSpPr>
            <p:cNvPr id="10" name="textruta 9"/>
            <p:cNvSpPr txBox="1"/>
            <p:nvPr/>
          </p:nvSpPr>
          <p:spPr>
            <a:xfrm>
              <a:off x="63630" y="741958"/>
              <a:ext cx="19589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Delivering Value</a:t>
              </a:r>
            </a:p>
          </p:txBody>
        </p:sp>
        <p:sp>
          <p:nvSpPr>
            <p:cNvPr id="11" name="textruta 10"/>
            <p:cNvSpPr txBox="1"/>
            <p:nvPr/>
          </p:nvSpPr>
          <p:spPr>
            <a:xfrm>
              <a:off x="523869" y="1092706"/>
              <a:ext cx="1455843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50" dirty="0">
                  <a:latin typeface="Garamond" pitchFamily="18" charset="0"/>
                </a:rPr>
                <a:t>We deliver great stuff! We're proud of it and our stakeholders are really happy.</a:t>
              </a:r>
            </a:p>
          </p:txBody>
        </p:sp>
        <p:sp>
          <p:nvSpPr>
            <p:cNvPr id="14" name="Rektangel 13"/>
            <p:cNvSpPr/>
            <p:nvPr/>
          </p:nvSpPr>
          <p:spPr>
            <a:xfrm>
              <a:off x="539552" y="2100818"/>
              <a:ext cx="1440160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50" dirty="0">
                  <a:latin typeface="Garamond" pitchFamily="18" charset="0"/>
                </a:rPr>
                <a:t>We deliver crap. We feel ashamed to deliver it. Our stakeholders hate us.</a:t>
              </a:r>
            </a:p>
          </p:txBody>
        </p:sp>
      </p:grpSp>
      <p:pic>
        <p:nvPicPr>
          <p:cNvPr id="1032" name="Picture 8" descr="http://nowiknow.com/wp-content/uploads/2012/08/01-gold-bar.jpe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3308" y="263726"/>
            <a:ext cx="607605" cy="42897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2" name="Grupp 21"/>
          <p:cNvGrpSpPr/>
          <p:nvPr/>
        </p:nvGrpSpPr>
        <p:grpSpPr>
          <a:xfrm>
            <a:off x="3863984" y="44976"/>
            <a:ext cx="2088000" cy="3168000"/>
            <a:chOff x="20752" y="31522"/>
            <a:chExt cx="2088000" cy="3168000"/>
          </a:xfrm>
        </p:grpSpPr>
        <p:sp>
          <p:nvSpPr>
            <p:cNvPr id="23" name="Rektangel 22"/>
            <p:cNvSpPr/>
            <p:nvPr/>
          </p:nvSpPr>
          <p:spPr>
            <a:xfrm>
              <a:off x="20752" y="31522"/>
              <a:ext cx="2088000" cy="316800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dirty="0"/>
            </a:p>
          </p:txBody>
        </p:sp>
        <p:sp>
          <p:nvSpPr>
            <p:cNvPr id="24" name="Rektangel med rundade hörn 23"/>
            <p:cNvSpPr/>
            <p:nvPr/>
          </p:nvSpPr>
          <p:spPr>
            <a:xfrm>
              <a:off x="83657" y="85646"/>
              <a:ext cx="1958960" cy="3037438"/>
            </a:xfrm>
            <a:prstGeom prst="round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dirty="0"/>
            </a:p>
          </p:txBody>
        </p:sp>
        <p:sp>
          <p:nvSpPr>
            <p:cNvPr id="25" name="textruta 24"/>
            <p:cNvSpPr txBox="1"/>
            <p:nvPr/>
          </p:nvSpPr>
          <p:spPr>
            <a:xfrm>
              <a:off x="83657" y="741958"/>
              <a:ext cx="19589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Easy to release</a:t>
              </a:r>
            </a:p>
          </p:txBody>
        </p:sp>
        <p:sp>
          <p:nvSpPr>
            <p:cNvPr id="26" name="textruta 25"/>
            <p:cNvSpPr txBox="1"/>
            <p:nvPr/>
          </p:nvSpPr>
          <p:spPr>
            <a:xfrm>
              <a:off x="523869" y="1111290"/>
              <a:ext cx="1455843" cy="5770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50" dirty="0">
                  <a:latin typeface="Garamond" pitchFamily="18" charset="0"/>
                </a:rPr>
                <a:t>Releasing is simple, safe, painless and mostly automated.</a:t>
              </a:r>
            </a:p>
          </p:txBody>
        </p:sp>
        <p:sp>
          <p:nvSpPr>
            <p:cNvPr id="29" name="Rektangel 28"/>
            <p:cNvSpPr/>
            <p:nvPr/>
          </p:nvSpPr>
          <p:spPr>
            <a:xfrm>
              <a:off x="539552" y="2118385"/>
              <a:ext cx="1440160" cy="5770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50" dirty="0">
                  <a:latin typeface="Garamond" pitchFamily="18" charset="0"/>
                </a:rPr>
                <a:t>Releasing is risky, painful, lots of manual work and takes forever.</a:t>
              </a:r>
            </a:p>
          </p:txBody>
        </p:sp>
      </p:grpSp>
      <p:grpSp>
        <p:nvGrpSpPr>
          <p:cNvPr id="34" name="Grupp 33"/>
          <p:cNvGrpSpPr/>
          <p:nvPr/>
        </p:nvGrpSpPr>
        <p:grpSpPr>
          <a:xfrm>
            <a:off x="6168240" y="44976"/>
            <a:ext cx="2088000" cy="3168000"/>
            <a:chOff x="20752" y="31522"/>
            <a:chExt cx="2088000" cy="3168000"/>
          </a:xfrm>
        </p:grpSpPr>
        <p:sp>
          <p:nvSpPr>
            <p:cNvPr id="35" name="Rektangel 34"/>
            <p:cNvSpPr/>
            <p:nvPr/>
          </p:nvSpPr>
          <p:spPr>
            <a:xfrm>
              <a:off x="20752" y="31522"/>
              <a:ext cx="2088000" cy="316800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dirty="0"/>
            </a:p>
          </p:txBody>
        </p:sp>
        <p:sp>
          <p:nvSpPr>
            <p:cNvPr id="36" name="Rektangel med rundade hörn 35"/>
            <p:cNvSpPr/>
            <p:nvPr/>
          </p:nvSpPr>
          <p:spPr>
            <a:xfrm>
              <a:off x="83657" y="85646"/>
              <a:ext cx="1958960" cy="3037438"/>
            </a:xfrm>
            <a:prstGeom prst="round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dirty="0"/>
            </a:p>
          </p:txBody>
        </p:sp>
        <p:sp>
          <p:nvSpPr>
            <p:cNvPr id="37" name="textruta 36"/>
            <p:cNvSpPr txBox="1"/>
            <p:nvPr/>
          </p:nvSpPr>
          <p:spPr>
            <a:xfrm>
              <a:off x="83657" y="741958"/>
              <a:ext cx="19589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Fun</a:t>
              </a:r>
            </a:p>
          </p:txBody>
        </p:sp>
        <p:sp>
          <p:nvSpPr>
            <p:cNvPr id="38" name="textruta 37"/>
            <p:cNvSpPr txBox="1"/>
            <p:nvPr/>
          </p:nvSpPr>
          <p:spPr>
            <a:xfrm>
              <a:off x="523869" y="1110273"/>
              <a:ext cx="1455843" cy="5770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50" dirty="0">
                  <a:latin typeface="Garamond" pitchFamily="18" charset="0"/>
                </a:rPr>
                <a:t>We love going to work and have great fun working together!</a:t>
              </a:r>
            </a:p>
          </p:txBody>
        </p:sp>
        <p:sp>
          <p:nvSpPr>
            <p:cNvPr id="41" name="Rektangel 40"/>
            <p:cNvSpPr/>
            <p:nvPr/>
          </p:nvSpPr>
          <p:spPr>
            <a:xfrm>
              <a:off x="539552" y="2139287"/>
              <a:ext cx="1440160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50" dirty="0" err="1">
                  <a:latin typeface="Garamond" pitchFamily="18" charset="0"/>
                </a:rPr>
                <a:t>Boooooooring</a:t>
              </a:r>
              <a:r>
                <a:rPr lang="en-US" sz="1050" dirty="0">
                  <a:latin typeface="Garamond" pitchFamily="18" charset="0"/>
                </a:rPr>
                <a:t>...</a:t>
              </a:r>
            </a:p>
          </p:txBody>
        </p:sp>
      </p:grpSp>
      <p:grpSp>
        <p:nvGrpSpPr>
          <p:cNvPr id="43" name="Grupp 42"/>
          <p:cNvGrpSpPr/>
          <p:nvPr/>
        </p:nvGrpSpPr>
        <p:grpSpPr>
          <a:xfrm>
            <a:off x="8472496" y="44976"/>
            <a:ext cx="2088000" cy="3168000"/>
            <a:chOff x="20752" y="31522"/>
            <a:chExt cx="2088000" cy="3168000"/>
          </a:xfrm>
        </p:grpSpPr>
        <p:sp>
          <p:nvSpPr>
            <p:cNvPr id="44" name="Rektangel 43"/>
            <p:cNvSpPr/>
            <p:nvPr/>
          </p:nvSpPr>
          <p:spPr>
            <a:xfrm>
              <a:off x="20752" y="31522"/>
              <a:ext cx="2088000" cy="316800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dirty="0"/>
            </a:p>
          </p:txBody>
        </p:sp>
        <p:sp>
          <p:nvSpPr>
            <p:cNvPr id="45" name="Rektangel med rundade hörn 44"/>
            <p:cNvSpPr/>
            <p:nvPr/>
          </p:nvSpPr>
          <p:spPr>
            <a:xfrm>
              <a:off x="83657" y="85646"/>
              <a:ext cx="1958960" cy="3037438"/>
            </a:xfrm>
            <a:prstGeom prst="round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dirty="0"/>
            </a:p>
          </p:txBody>
        </p:sp>
        <p:sp>
          <p:nvSpPr>
            <p:cNvPr id="46" name="textruta 45"/>
            <p:cNvSpPr txBox="1"/>
            <p:nvPr/>
          </p:nvSpPr>
          <p:spPr>
            <a:xfrm>
              <a:off x="83657" y="608975"/>
              <a:ext cx="195896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Health of Codebase</a:t>
              </a:r>
            </a:p>
          </p:txBody>
        </p:sp>
        <p:sp>
          <p:nvSpPr>
            <p:cNvPr id="47" name="textruta 46"/>
            <p:cNvSpPr txBox="1"/>
            <p:nvPr/>
          </p:nvSpPr>
          <p:spPr>
            <a:xfrm>
              <a:off x="523869" y="1255306"/>
              <a:ext cx="1455843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50" dirty="0">
                  <a:latin typeface="Garamond" pitchFamily="18" charset="0"/>
                </a:rPr>
                <a:t>We're proud of the quality of our code! It is clean, easy to read and has great test coverage.</a:t>
              </a:r>
            </a:p>
          </p:txBody>
        </p:sp>
        <p:sp>
          <p:nvSpPr>
            <p:cNvPr id="50" name="Rektangel 49"/>
            <p:cNvSpPr/>
            <p:nvPr/>
          </p:nvSpPr>
          <p:spPr>
            <a:xfrm>
              <a:off x="539552" y="2190393"/>
              <a:ext cx="1440160" cy="5770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50" dirty="0">
                  <a:latin typeface="Garamond" pitchFamily="18" charset="0"/>
                </a:rPr>
                <a:t>Our code is a pile of dung and technical debt is raging out of control.</a:t>
              </a:r>
            </a:p>
          </p:txBody>
        </p:sp>
      </p:grpSp>
      <p:grpSp>
        <p:nvGrpSpPr>
          <p:cNvPr id="52" name="Grupp 51"/>
          <p:cNvGrpSpPr/>
          <p:nvPr/>
        </p:nvGrpSpPr>
        <p:grpSpPr>
          <a:xfrm>
            <a:off x="1559496" y="3573368"/>
            <a:ext cx="2088000" cy="3168000"/>
            <a:chOff x="20752" y="31522"/>
            <a:chExt cx="2088000" cy="3168000"/>
          </a:xfrm>
        </p:grpSpPr>
        <p:sp>
          <p:nvSpPr>
            <p:cNvPr id="53" name="Rektangel 52"/>
            <p:cNvSpPr/>
            <p:nvPr/>
          </p:nvSpPr>
          <p:spPr>
            <a:xfrm>
              <a:off x="20752" y="31522"/>
              <a:ext cx="2088000" cy="316800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dirty="0"/>
            </a:p>
          </p:txBody>
        </p:sp>
        <p:sp>
          <p:nvSpPr>
            <p:cNvPr id="54" name="Rektangel med rundade hörn 53"/>
            <p:cNvSpPr/>
            <p:nvPr/>
          </p:nvSpPr>
          <p:spPr>
            <a:xfrm>
              <a:off x="83657" y="85646"/>
              <a:ext cx="1958960" cy="3037438"/>
            </a:xfrm>
            <a:prstGeom prst="round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dirty="0"/>
            </a:p>
          </p:txBody>
        </p:sp>
        <p:sp>
          <p:nvSpPr>
            <p:cNvPr id="55" name="textruta 54"/>
            <p:cNvSpPr txBox="1"/>
            <p:nvPr/>
          </p:nvSpPr>
          <p:spPr>
            <a:xfrm>
              <a:off x="83657" y="813966"/>
              <a:ext cx="19589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Learning</a:t>
              </a:r>
            </a:p>
          </p:txBody>
        </p:sp>
        <p:sp>
          <p:nvSpPr>
            <p:cNvPr id="56" name="textruta 55"/>
            <p:cNvSpPr txBox="1"/>
            <p:nvPr/>
          </p:nvSpPr>
          <p:spPr>
            <a:xfrm>
              <a:off x="523869" y="1197199"/>
              <a:ext cx="1455843" cy="5770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50" dirty="0">
                  <a:latin typeface="Garamond" pitchFamily="18" charset="0"/>
                </a:rPr>
                <a:t>We're learning lots of interesting stuff all the time!</a:t>
              </a:r>
            </a:p>
          </p:txBody>
        </p:sp>
        <p:sp>
          <p:nvSpPr>
            <p:cNvPr id="59" name="Rektangel 58"/>
            <p:cNvSpPr/>
            <p:nvPr/>
          </p:nvSpPr>
          <p:spPr>
            <a:xfrm>
              <a:off x="539552" y="2222878"/>
              <a:ext cx="1440160" cy="4154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50" dirty="0">
                  <a:latin typeface="Garamond" pitchFamily="18" charset="0"/>
                </a:rPr>
                <a:t>We never have time to learn anything.</a:t>
              </a:r>
            </a:p>
          </p:txBody>
        </p:sp>
      </p:grpSp>
      <p:grpSp>
        <p:nvGrpSpPr>
          <p:cNvPr id="62" name="Grupp 61"/>
          <p:cNvGrpSpPr/>
          <p:nvPr/>
        </p:nvGrpSpPr>
        <p:grpSpPr>
          <a:xfrm>
            <a:off x="3862369" y="3573368"/>
            <a:ext cx="2088000" cy="3168000"/>
            <a:chOff x="20752" y="31522"/>
            <a:chExt cx="2088000" cy="3168000"/>
          </a:xfrm>
        </p:grpSpPr>
        <p:sp>
          <p:nvSpPr>
            <p:cNvPr id="63" name="Rektangel 62"/>
            <p:cNvSpPr/>
            <p:nvPr/>
          </p:nvSpPr>
          <p:spPr>
            <a:xfrm>
              <a:off x="20752" y="31522"/>
              <a:ext cx="2088000" cy="316800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dirty="0"/>
            </a:p>
          </p:txBody>
        </p:sp>
        <p:sp>
          <p:nvSpPr>
            <p:cNvPr id="64" name="Rektangel med rundade hörn 63"/>
            <p:cNvSpPr/>
            <p:nvPr/>
          </p:nvSpPr>
          <p:spPr>
            <a:xfrm>
              <a:off x="83657" y="85646"/>
              <a:ext cx="1958960" cy="3037438"/>
            </a:xfrm>
            <a:prstGeom prst="round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dirty="0"/>
            </a:p>
          </p:txBody>
        </p:sp>
        <p:sp>
          <p:nvSpPr>
            <p:cNvPr id="65" name="textruta 64"/>
            <p:cNvSpPr txBox="1"/>
            <p:nvPr/>
          </p:nvSpPr>
          <p:spPr>
            <a:xfrm>
              <a:off x="83657" y="813966"/>
              <a:ext cx="19589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Mission</a:t>
              </a:r>
            </a:p>
          </p:txBody>
        </p:sp>
        <p:sp>
          <p:nvSpPr>
            <p:cNvPr id="66" name="textruta 65"/>
            <p:cNvSpPr txBox="1"/>
            <p:nvPr/>
          </p:nvSpPr>
          <p:spPr>
            <a:xfrm>
              <a:off x="523869" y="1197199"/>
              <a:ext cx="1455843" cy="5770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50" dirty="0">
                  <a:latin typeface="Garamond" pitchFamily="18" charset="0"/>
                </a:rPr>
                <a:t>We know exactly why we are here and we’re really excited about it!</a:t>
              </a:r>
            </a:p>
          </p:txBody>
        </p:sp>
        <p:sp>
          <p:nvSpPr>
            <p:cNvPr id="69" name="Rektangel 68"/>
            <p:cNvSpPr/>
            <p:nvPr/>
          </p:nvSpPr>
          <p:spPr>
            <a:xfrm>
              <a:off x="539552" y="1864579"/>
              <a:ext cx="1440160" cy="10618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50" dirty="0">
                  <a:latin typeface="Garamond" pitchFamily="18" charset="0"/>
                </a:rPr>
                <a:t>We have no idea why we are here, there's no high lever picture or focus. Our so called mission is completely unclear and uninspiring.</a:t>
              </a:r>
            </a:p>
          </p:txBody>
        </p:sp>
      </p:grpSp>
      <p:grpSp>
        <p:nvGrpSpPr>
          <p:cNvPr id="72" name="Grupp 71"/>
          <p:cNvGrpSpPr/>
          <p:nvPr/>
        </p:nvGrpSpPr>
        <p:grpSpPr>
          <a:xfrm>
            <a:off x="6166625" y="3573368"/>
            <a:ext cx="2088000" cy="3168000"/>
            <a:chOff x="20752" y="31522"/>
            <a:chExt cx="2088000" cy="3168000"/>
          </a:xfrm>
        </p:grpSpPr>
        <p:sp>
          <p:nvSpPr>
            <p:cNvPr id="73" name="Rektangel 72"/>
            <p:cNvSpPr/>
            <p:nvPr/>
          </p:nvSpPr>
          <p:spPr>
            <a:xfrm>
              <a:off x="20752" y="31522"/>
              <a:ext cx="2088000" cy="316800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dirty="0"/>
            </a:p>
          </p:txBody>
        </p:sp>
        <p:sp>
          <p:nvSpPr>
            <p:cNvPr id="74" name="Rektangel med rundade hörn 73"/>
            <p:cNvSpPr/>
            <p:nvPr/>
          </p:nvSpPr>
          <p:spPr>
            <a:xfrm>
              <a:off x="83657" y="85646"/>
              <a:ext cx="1958960" cy="3037438"/>
            </a:xfrm>
            <a:prstGeom prst="round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dirty="0"/>
            </a:p>
          </p:txBody>
        </p:sp>
        <p:sp>
          <p:nvSpPr>
            <p:cNvPr id="75" name="textruta 74"/>
            <p:cNvSpPr txBox="1"/>
            <p:nvPr/>
          </p:nvSpPr>
          <p:spPr>
            <a:xfrm>
              <a:off x="83657" y="741958"/>
              <a:ext cx="19589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Pawns or Players</a:t>
              </a:r>
            </a:p>
          </p:txBody>
        </p:sp>
        <p:sp>
          <p:nvSpPr>
            <p:cNvPr id="76" name="textruta 75"/>
            <p:cNvSpPr txBox="1"/>
            <p:nvPr/>
          </p:nvSpPr>
          <p:spPr>
            <a:xfrm>
              <a:off x="523869" y="1107624"/>
              <a:ext cx="1455843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50" dirty="0">
                  <a:latin typeface="Garamond" pitchFamily="18" charset="0"/>
                </a:rPr>
                <a:t>We are in control of our own destiny! We decide what to build and how to build it.</a:t>
              </a:r>
            </a:p>
          </p:txBody>
        </p:sp>
        <p:sp>
          <p:nvSpPr>
            <p:cNvPr id="79" name="Rektangel 78"/>
            <p:cNvSpPr/>
            <p:nvPr/>
          </p:nvSpPr>
          <p:spPr>
            <a:xfrm>
              <a:off x="539552" y="2026162"/>
              <a:ext cx="1440160" cy="90024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50" dirty="0">
                  <a:latin typeface="Garamond" pitchFamily="18" charset="0"/>
                </a:rPr>
                <a:t>We are just pawns in a game of chess with no influence over what we build or how we build it.</a:t>
              </a:r>
            </a:p>
          </p:txBody>
        </p:sp>
      </p:grpSp>
      <p:grpSp>
        <p:nvGrpSpPr>
          <p:cNvPr id="81" name="Grupp 80"/>
          <p:cNvGrpSpPr/>
          <p:nvPr/>
        </p:nvGrpSpPr>
        <p:grpSpPr>
          <a:xfrm>
            <a:off x="8472496" y="3573016"/>
            <a:ext cx="2088000" cy="3168000"/>
            <a:chOff x="20752" y="31522"/>
            <a:chExt cx="2088000" cy="3168000"/>
          </a:xfrm>
        </p:grpSpPr>
        <p:sp>
          <p:nvSpPr>
            <p:cNvPr id="82" name="Rektangel 81"/>
            <p:cNvSpPr/>
            <p:nvPr/>
          </p:nvSpPr>
          <p:spPr>
            <a:xfrm>
              <a:off x="20752" y="31522"/>
              <a:ext cx="2088000" cy="316800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dirty="0"/>
            </a:p>
          </p:txBody>
        </p:sp>
        <p:sp>
          <p:nvSpPr>
            <p:cNvPr id="83" name="Rektangel med rundade hörn 82"/>
            <p:cNvSpPr/>
            <p:nvPr/>
          </p:nvSpPr>
          <p:spPr>
            <a:xfrm>
              <a:off x="83657" y="85646"/>
              <a:ext cx="1958960" cy="3037438"/>
            </a:xfrm>
            <a:prstGeom prst="round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dirty="0"/>
            </a:p>
          </p:txBody>
        </p:sp>
        <p:sp>
          <p:nvSpPr>
            <p:cNvPr id="84" name="textruta 83"/>
            <p:cNvSpPr txBox="1"/>
            <p:nvPr/>
          </p:nvSpPr>
          <p:spPr>
            <a:xfrm>
              <a:off x="83657" y="742310"/>
              <a:ext cx="19589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Speed</a:t>
              </a:r>
            </a:p>
          </p:txBody>
        </p:sp>
        <p:sp>
          <p:nvSpPr>
            <p:cNvPr id="85" name="textruta 84"/>
            <p:cNvSpPr txBox="1"/>
            <p:nvPr/>
          </p:nvSpPr>
          <p:spPr>
            <a:xfrm>
              <a:off x="523869" y="1126208"/>
              <a:ext cx="1455843" cy="5770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50" dirty="0">
                  <a:latin typeface="Garamond" pitchFamily="18" charset="0"/>
                </a:rPr>
                <a:t>We get stuff done really quickly! No waiting and no delays.</a:t>
              </a:r>
            </a:p>
          </p:txBody>
        </p:sp>
        <p:sp>
          <p:nvSpPr>
            <p:cNvPr id="88" name="Rektangel 87"/>
            <p:cNvSpPr/>
            <p:nvPr/>
          </p:nvSpPr>
          <p:spPr>
            <a:xfrm>
              <a:off x="539552" y="1864579"/>
              <a:ext cx="1440160" cy="10618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50" dirty="0">
                  <a:latin typeface="Garamond" pitchFamily="18" charset="0"/>
                </a:rPr>
                <a:t>We never seem to get anything done. We keep getting stuck or interrupted. Stories keep getting stuck on dependencies.</a:t>
              </a:r>
            </a:p>
          </p:txBody>
        </p:sp>
      </p:grpSp>
      <p:pic>
        <p:nvPicPr>
          <p:cNvPr id="1036" name="Picture 12" descr="http://lvlhealth.com/wp-content/uploads/2013/03/Heart-with-Stethascope_web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35" r="6509" b="6526"/>
          <a:stretch/>
        </p:blipFill>
        <p:spPr bwMode="auto">
          <a:xfrm>
            <a:off x="9178972" y="170218"/>
            <a:ext cx="631765" cy="45047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http://www.readcwbooks.com/books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5170" y="3740662"/>
            <a:ext cx="543878" cy="48042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http://www.platinumdevcon.com/wp-content/uploads/2014/02/mission.jpg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15" t="2914" r="7230"/>
          <a:stretch/>
        </p:blipFill>
        <p:spPr bwMode="auto">
          <a:xfrm>
            <a:off x="4542865" y="3684020"/>
            <a:ext cx="730238" cy="60406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2" name="Picture 18" descr="http://www.photo-dictionary.com/photofiles/list/5558/7276chess_pawn.jpg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164" t="13674" r="21697" b="14254"/>
          <a:stretch/>
        </p:blipFill>
        <p:spPr bwMode="auto">
          <a:xfrm>
            <a:off x="7049543" y="3755580"/>
            <a:ext cx="278879" cy="46094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4" name="Picture 20" descr="http://www.atlflash.com/FlashLogo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39132" y="3664627"/>
            <a:ext cx="554728" cy="63010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6" name="Picture 22" descr="http://www.flixya.com/files-photo/b/a/n/bankpsd-1954964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3940" y="116632"/>
            <a:ext cx="710082" cy="53966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8" name="Picture 24" descr="http://gfdcourier.com/wp-content/uploads/2012/02/iStock_000005788357Small.jpg"/>
          <p:cNvPicPr>
            <a:picLocks noChangeAspect="1" noChangeArrowheads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32" t="3714" r="4022" b="5566"/>
          <a:stretch/>
        </p:blipFill>
        <p:spPr bwMode="auto">
          <a:xfrm>
            <a:off x="4643819" y="153034"/>
            <a:ext cx="528331" cy="53966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" name="Grupp 1"/>
          <p:cNvGrpSpPr/>
          <p:nvPr/>
        </p:nvGrpSpPr>
        <p:grpSpPr>
          <a:xfrm>
            <a:off x="1919536" y="3044823"/>
            <a:ext cx="1368152" cy="72008"/>
            <a:chOff x="395536" y="3044823"/>
            <a:chExt cx="1368152" cy="72008"/>
          </a:xfrm>
        </p:grpSpPr>
        <p:sp>
          <p:nvSpPr>
            <p:cNvPr id="101" name="Rektangel 100"/>
            <p:cNvSpPr/>
            <p:nvPr/>
          </p:nvSpPr>
          <p:spPr>
            <a:xfrm>
              <a:off x="395536" y="3044823"/>
              <a:ext cx="465011" cy="72008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v-SE" sz="600" b="1" dirty="0"/>
                <a:t>SQUAD</a:t>
              </a:r>
            </a:p>
          </p:txBody>
        </p:sp>
        <p:sp>
          <p:nvSpPr>
            <p:cNvPr id="102" name="Rektangel 101"/>
            <p:cNvSpPr/>
            <p:nvPr/>
          </p:nvSpPr>
          <p:spPr>
            <a:xfrm>
              <a:off x="855571" y="3044823"/>
              <a:ext cx="459595" cy="72008"/>
            </a:xfrm>
            <a:prstGeom prst="rect">
              <a:avLst/>
            </a:prstGeom>
            <a:solidFill>
              <a:schemeClr val="accent6"/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v-SE" sz="600" b="1" dirty="0"/>
                <a:t>HEALTH</a:t>
              </a:r>
              <a:endParaRPr lang="sv-SE" b="1" dirty="0"/>
            </a:p>
          </p:txBody>
        </p:sp>
        <p:sp>
          <p:nvSpPr>
            <p:cNvPr id="103" name="Rektangel 102"/>
            <p:cNvSpPr/>
            <p:nvPr/>
          </p:nvSpPr>
          <p:spPr>
            <a:xfrm>
              <a:off x="1331641" y="3044823"/>
              <a:ext cx="432047" cy="72008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v-SE" sz="600" b="1" dirty="0"/>
                <a:t>CHECK</a:t>
              </a:r>
            </a:p>
          </p:txBody>
        </p:sp>
      </p:grpSp>
      <p:grpSp>
        <p:nvGrpSpPr>
          <p:cNvPr id="144" name="Grupp 143"/>
          <p:cNvGrpSpPr/>
          <p:nvPr/>
        </p:nvGrpSpPr>
        <p:grpSpPr>
          <a:xfrm>
            <a:off x="4223907" y="3044823"/>
            <a:ext cx="1368152" cy="72008"/>
            <a:chOff x="395536" y="3044823"/>
            <a:chExt cx="1368152" cy="72008"/>
          </a:xfrm>
        </p:grpSpPr>
        <p:sp>
          <p:nvSpPr>
            <p:cNvPr id="145" name="Rektangel 144"/>
            <p:cNvSpPr/>
            <p:nvPr/>
          </p:nvSpPr>
          <p:spPr>
            <a:xfrm>
              <a:off x="395536" y="3044823"/>
              <a:ext cx="465011" cy="72008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v-SE" sz="600" b="1" dirty="0"/>
                <a:t>SQUAD</a:t>
              </a:r>
            </a:p>
          </p:txBody>
        </p:sp>
        <p:sp>
          <p:nvSpPr>
            <p:cNvPr id="146" name="Rektangel 145"/>
            <p:cNvSpPr/>
            <p:nvPr/>
          </p:nvSpPr>
          <p:spPr>
            <a:xfrm>
              <a:off x="855571" y="3044823"/>
              <a:ext cx="459595" cy="72008"/>
            </a:xfrm>
            <a:prstGeom prst="rect">
              <a:avLst/>
            </a:prstGeom>
            <a:solidFill>
              <a:schemeClr val="accent6"/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v-SE" sz="600" b="1" dirty="0"/>
                <a:t>HEALTH</a:t>
              </a:r>
              <a:endParaRPr lang="sv-SE" b="1" dirty="0"/>
            </a:p>
          </p:txBody>
        </p:sp>
        <p:sp>
          <p:nvSpPr>
            <p:cNvPr id="147" name="Rektangel 146"/>
            <p:cNvSpPr/>
            <p:nvPr/>
          </p:nvSpPr>
          <p:spPr>
            <a:xfrm>
              <a:off x="1331641" y="3044823"/>
              <a:ext cx="432047" cy="72008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v-SE" sz="600" b="1" dirty="0"/>
                <a:t>CHECK</a:t>
              </a:r>
            </a:p>
          </p:txBody>
        </p:sp>
      </p:grpSp>
      <p:grpSp>
        <p:nvGrpSpPr>
          <p:cNvPr id="160" name="Grupp 159"/>
          <p:cNvGrpSpPr/>
          <p:nvPr/>
        </p:nvGrpSpPr>
        <p:grpSpPr>
          <a:xfrm>
            <a:off x="6524934" y="3044823"/>
            <a:ext cx="1368152" cy="72008"/>
            <a:chOff x="395536" y="3044823"/>
            <a:chExt cx="1368152" cy="72008"/>
          </a:xfrm>
        </p:grpSpPr>
        <p:sp>
          <p:nvSpPr>
            <p:cNvPr id="161" name="Rektangel 160"/>
            <p:cNvSpPr/>
            <p:nvPr/>
          </p:nvSpPr>
          <p:spPr>
            <a:xfrm>
              <a:off x="395536" y="3044823"/>
              <a:ext cx="465011" cy="72008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v-SE" sz="600" b="1" dirty="0"/>
                <a:t>SQUAD</a:t>
              </a:r>
            </a:p>
          </p:txBody>
        </p:sp>
        <p:sp>
          <p:nvSpPr>
            <p:cNvPr id="162" name="Rektangel 161"/>
            <p:cNvSpPr/>
            <p:nvPr/>
          </p:nvSpPr>
          <p:spPr>
            <a:xfrm>
              <a:off x="855571" y="3044823"/>
              <a:ext cx="459595" cy="72008"/>
            </a:xfrm>
            <a:prstGeom prst="rect">
              <a:avLst/>
            </a:prstGeom>
            <a:solidFill>
              <a:schemeClr val="accent6"/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v-SE" sz="600" b="1" dirty="0"/>
                <a:t>HEALTH</a:t>
              </a:r>
              <a:endParaRPr lang="sv-SE" b="1" dirty="0"/>
            </a:p>
          </p:txBody>
        </p:sp>
        <p:sp>
          <p:nvSpPr>
            <p:cNvPr id="163" name="Rektangel 162"/>
            <p:cNvSpPr/>
            <p:nvPr/>
          </p:nvSpPr>
          <p:spPr>
            <a:xfrm>
              <a:off x="1331641" y="3044823"/>
              <a:ext cx="432047" cy="72008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v-SE" sz="600" b="1" dirty="0"/>
                <a:t>CHECK</a:t>
              </a:r>
            </a:p>
          </p:txBody>
        </p:sp>
      </p:grpSp>
      <p:grpSp>
        <p:nvGrpSpPr>
          <p:cNvPr id="164" name="Grupp 163"/>
          <p:cNvGrpSpPr/>
          <p:nvPr/>
        </p:nvGrpSpPr>
        <p:grpSpPr>
          <a:xfrm>
            <a:off x="8832420" y="3044823"/>
            <a:ext cx="1368152" cy="72008"/>
            <a:chOff x="395536" y="3044823"/>
            <a:chExt cx="1368152" cy="72008"/>
          </a:xfrm>
        </p:grpSpPr>
        <p:sp>
          <p:nvSpPr>
            <p:cNvPr id="165" name="Rektangel 164"/>
            <p:cNvSpPr/>
            <p:nvPr/>
          </p:nvSpPr>
          <p:spPr>
            <a:xfrm>
              <a:off x="395536" y="3044823"/>
              <a:ext cx="465011" cy="72008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v-SE" sz="600" b="1" dirty="0"/>
                <a:t>SQUAD</a:t>
              </a:r>
            </a:p>
          </p:txBody>
        </p:sp>
        <p:sp>
          <p:nvSpPr>
            <p:cNvPr id="166" name="Rektangel 165"/>
            <p:cNvSpPr/>
            <p:nvPr/>
          </p:nvSpPr>
          <p:spPr>
            <a:xfrm>
              <a:off x="855571" y="3044823"/>
              <a:ext cx="459595" cy="72008"/>
            </a:xfrm>
            <a:prstGeom prst="rect">
              <a:avLst/>
            </a:prstGeom>
            <a:solidFill>
              <a:schemeClr val="accent6"/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v-SE" sz="600" b="1" dirty="0"/>
                <a:t>HEALTH</a:t>
              </a:r>
              <a:endParaRPr lang="sv-SE" b="1" dirty="0"/>
            </a:p>
          </p:txBody>
        </p:sp>
        <p:sp>
          <p:nvSpPr>
            <p:cNvPr id="167" name="Rektangel 166"/>
            <p:cNvSpPr/>
            <p:nvPr/>
          </p:nvSpPr>
          <p:spPr>
            <a:xfrm>
              <a:off x="1331641" y="3044823"/>
              <a:ext cx="432047" cy="72008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v-SE" sz="600" b="1" dirty="0"/>
                <a:t>CHECK</a:t>
              </a:r>
            </a:p>
          </p:txBody>
        </p:sp>
      </p:grpSp>
      <p:grpSp>
        <p:nvGrpSpPr>
          <p:cNvPr id="180" name="Grupp 179"/>
          <p:cNvGrpSpPr/>
          <p:nvPr/>
        </p:nvGrpSpPr>
        <p:grpSpPr>
          <a:xfrm>
            <a:off x="8832304" y="6568849"/>
            <a:ext cx="1368152" cy="72008"/>
            <a:chOff x="395536" y="3044823"/>
            <a:chExt cx="1368152" cy="72008"/>
          </a:xfrm>
        </p:grpSpPr>
        <p:sp>
          <p:nvSpPr>
            <p:cNvPr id="181" name="Rektangel 180"/>
            <p:cNvSpPr/>
            <p:nvPr/>
          </p:nvSpPr>
          <p:spPr>
            <a:xfrm>
              <a:off x="395536" y="3044823"/>
              <a:ext cx="465011" cy="72008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v-SE" sz="600" b="1" dirty="0"/>
                <a:t>SQUAD</a:t>
              </a:r>
            </a:p>
          </p:txBody>
        </p:sp>
        <p:sp>
          <p:nvSpPr>
            <p:cNvPr id="182" name="Rektangel 181"/>
            <p:cNvSpPr/>
            <p:nvPr/>
          </p:nvSpPr>
          <p:spPr>
            <a:xfrm>
              <a:off x="855571" y="3044823"/>
              <a:ext cx="459595" cy="72008"/>
            </a:xfrm>
            <a:prstGeom prst="rect">
              <a:avLst/>
            </a:prstGeom>
            <a:solidFill>
              <a:schemeClr val="accent6"/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v-SE" sz="600" b="1" dirty="0"/>
                <a:t>HEALTH</a:t>
              </a:r>
              <a:endParaRPr lang="sv-SE" b="1" dirty="0"/>
            </a:p>
          </p:txBody>
        </p:sp>
        <p:sp>
          <p:nvSpPr>
            <p:cNvPr id="183" name="Rektangel 182"/>
            <p:cNvSpPr/>
            <p:nvPr/>
          </p:nvSpPr>
          <p:spPr>
            <a:xfrm>
              <a:off x="1331641" y="3044823"/>
              <a:ext cx="432047" cy="72008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v-SE" sz="600" b="1" dirty="0"/>
                <a:t>CHECK</a:t>
              </a:r>
            </a:p>
          </p:txBody>
        </p:sp>
      </p:grpSp>
      <p:grpSp>
        <p:nvGrpSpPr>
          <p:cNvPr id="184" name="Grupp 183"/>
          <p:cNvGrpSpPr/>
          <p:nvPr/>
        </p:nvGrpSpPr>
        <p:grpSpPr>
          <a:xfrm>
            <a:off x="6524934" y="6568849"/>
            <a:ext cx="1368152" cy="72008"/>
            <a:chOff x="395536" y="3044823"/>
            <a:chExt cx="1368152" cy="72008"/>
          </a:xfrm>
        </p:grpSpPr>
        <p:sp>
          <p:nvSpPr>
            <p:cNvPr id="185" name="Rektangel 184"/>
            <p:cNvSpPr/>
            <p:nvPr/>
          </p:nvSpPr>
          <p:spPr>
            <a:xfrm>
              <a:off x="395536" y="3044823"/>
              <a:ext cx="465011" cy="72008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v-SE" sz="600" b="1" dirty="0"/>
                <a:t>SQUAD</a:t>
              </a:r>
            </a:p>
          </p:txBody>
        </p:sp>
        <p:sp>
          <p:nvSpPr>
            <p:cNvPr id="186" name="Rektangel 185"/>
            <p:cNvSpPr/>
            <p:nvPr/>
          </p:nvSpPr>
          <p:spPr>
            <a:xfrm>
              <a:off x="855571" y="3044823"/>
              <a:ext cx="459595" cy="72008"/>
            </a:xfrm>
            <a:prstGeom prst="rect">
              <a:avLst/>
            </a:prstGeom>
            <a:solidFill>
              <a:schemeClr val="accent6"/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v-SE" sz="600" b="1" dirty="0"/>
                <a:t>HEALTH</a:t>
              </a:r>
              <a:endParaRPr lang="sv-SE" b="1" dirty="0"/>
            </a:p>
          </p:txBody>
        </p:sp>
        <p:sp>
          <p:nvSpPr>
            <p:cNvPr id="187" name="Rektangel 186"/>
            <p:cNvSpPr/>
            <p:nvPr/>
          </p:nvSpPr>
          <p:spPr>
            <a:xfrm>
              <a:off x="1331641" y="3044823"/>
              <a:ext cx="432047" cy="72008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v-SE" sz="600" b="1" dirty="0"/>
                <a:t>CHECK</a:t>
              </a:r>
            </a:p>
          </p:txBody>
        </p:sp>
      </p:grpSp>
      <p:grpSp>
        <p:nvGrpSpPr>
          <p:cNvPr id="188" name="Grupp 187"/>
          <p:cNvGrpSpPr/>
          <p:nvPr/>
        </p:nvGrpSpPr>
        <p:grpSpPr>
          <a:xfrm>
            <a:off x="4210976" y="6568849"/>
            <a:ext cx="1368152" cy="72008"/>
            <a:chOff x="395536" y="3044823"/>
            <a:chExt cx="1368152" cy="72008"/>
          </a:xfrm>
        </p:grpSpPr>
        <p:sp>
          <p:nvSpPr>
            <p:cNvPr id="189" name="Rektangel 188"/>
            <p:cNvSpPr/>
            <p:nvPr/>
          </p:nvSpPr>
          <p:spPr>
            <a:xfrm>
              <a:off x="395536" y="3044823"/>
              <a:ext cx="465011" cy="72008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v-SE" sz="600" b="1" dirty="0"/>
                <a:t>SQUAD</a:t>
              </a:r>
            </a:p>
          </p:txBody>
        </p:sp>
        <p:sp>
          <p:nvSpPr>
            <p:cNvPr id="190" name="Rektangel 189"/>
            <p:cNvSpPr/>
            <p:nvPr/>
          </p:nvSpPr>
          <p:spPr>
            <a:xfrm>
              <a:off x="855571" y="3044823"/>
              <a:ext cx="459595" cy="72008"/>
            </a:xfrm>
            <a:prstGeom prst="rect">
              <a:avLst/>
            </a:prstGeom>
            <a:solidFill>
              <a:schemeClr val="accent6"/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v-SE" sz="600" b="1" dirty="0"/>
                <a:t>HEALTH</a:t>
              </a:r>
              <a:endParaRPr lang="sv-SE" b="1" dirty="0"/>
            </a:p>
          </p:txBody>
        </p:sp>
        <p:sp>
          <p:nvSpPr>
            <p:cNvPr id="191" name="Rektangel 190"/>
            <p:cNvSpPr/>
            <p:nvPr/>
          </p:nvSpPr>
          <p:spPr>
            <a:xfrm>
              <a:off x="1331641" y="3044823"/>
              <a:ext cx="432047" cy="72008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v-SE" sz="600" b="1" dirty="0"/>
                <a:t>CHECK</a:t>
              </a:r>
            </a:p>
          </p:txBody>
        </p:sp>
      </p:grpSp>
      <p:grpSp>
        <p:nvGrpSpPr>
          <p:cNvPr id="192" name="Grupp 191"/>
          <p:cNvGrpSpPr/>
          <p:nvPr/>
        </p:nvGrpSpPr>
        <p:grpSpPr>
          <a:xfrm>
            <a:off x="1904676" y="6568849"/>
            <a:ext cx="1368152" cy="72008"/>
            <a:chOff x="395536" y="3044823"/>
            <a:chExt cx="1368152" cy="72008"/>
          </a:xfrm>
        </p:grpSpPr>
        <p:sp>
          <p:nvSpPr>
            <p:cNvPr id="193" name="Rektangel 192"/>
            <p:cNvSpPr/>
            <p:nvPr/>
          </p:nvSpPr>
          <p:spPr>
            <a:xfrm>
              <a:off x="395536" y="3044823"/>
              <a:ext cx="465011" cy="72008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v-SE" sz="600" b="1" dirty="0"/>
                <a:t>SQUAD</a:t>
              </a:r>
            </a:p>
          </p:txBody>
        </p:sp>
        <p:sp>
          <p:nvSpPr>
            <p:cNvPr id="194" name="Rektangel 193"/>
            <p:cNvSpPr/>
            <p:nvPr/>
          </p:nvSpPr>
          <p:spPr>
            <a:xfrm>
              <a:off x="855571" y="3044823"/>
              <a:ext cx="459595" cy="72008"/>
            </a:xfrm>
            <a:prstGeom prst="rect">
              <a:avLst/>
            </a:prstGeom>
            <a:solidFill>
              <a:schemeClr val="accent6"/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v-SE" sz="600" b="1" dirty="0"/>
                <a:t>HEALTH</a:t>
              </a:r>
              <a:endParaRPr lang="sv-SE" b="1" dirty="0"/>
            </a:p>
          </p:txBody>
        </p:sp>
        <p:sp>
          <p:nvSpPr>
            <p:cNvPr id="195" name="Rektangel 194"/>
            <p:cNvSpPr/>
            <p:nvPr/>
          </p:nvSpPr>
          <p:spPr>
            <a:xfrm>
              <a:off x="1331641" y="3044823"/>
              <a:ext cx="432047" cy="72008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v-SE" sz="600" b="1" dirty="0"/>
                <a:t>CHECK</a:t>
              </a:r>
            </a:p>
          </p:txBody>
        </p:sp>
      </p:grpSp>
      <p:pic>
        <p:nvPicPr>
          <p:cNvPr id="107" name="Picture 2"/>
          <p:cNvPicPr>
            <a:picLocks noChangeAspect="1" noChangeArrowheads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88" t="6777" r="64140" b="7197"/>
          <a:stretch/>
        </p:blipFill>
        <p:spPr bwMode="auto">
          <a:xfrm>
            <a:off x="1728464" y="2166628"/>
            <a:ext cx="261720" cy="5422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9" name="Picture 2"/>
          <p:cNvPicPr>
            <a:picLocks noChangeAspect="1" noChangeArrowheads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685" t="6987" r="5143" b="6987"/>
          <a:stretch/>
        </p:blipFill>
        <p:spPr bwMode="auto">
          <a:xfrm>
            <a:off x="1731855" y="1158516"/>
            <a:ext cx="253319" cy="5422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0" name="Picture 2"/>
          <p:cNvPicPr>
            <a:picLocks noChangeAspect="1" noChangeArrowheads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88" t="6777" r="64140" b="7197"/>
          <a:stretch/>
        </p:blipFill>
        <p:spPr bwMode="auto">
          <a:xfrm>
            <a:off x="4046886" y="2204864"/>
            <a:ext cx="261720" cy="5422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1" name="Picture 2"/>
          <p:cNvPicPr>
            <a:picLocks noChangeAspect="1" noChangeArrowheads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685" t="6987" r="5143" b="6987"/>
          <a:stretch/>
        </p:blipFill>
        <p:spPr bwMode="auto">
          <a:xfrm>
            <a:off x="4050277" y="1196752"/>
            <a:ext cx="253319" cy="5422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" name="Picture 2"/>
          <p:cNvPicPr>
            <a:picLocks noChangeAspect="1" noChangeArrowheads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88" t="6777" r="64140" b="7197"/>
          <a:stretch/>
        </p:blipFill>
        <p:spPr bwMode="auto">
          <a:xfrm>
            <a:off x="6349526" y="2238636"/>
            <a:ext cx="261720" cy="5422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3" name="Picture 2"/>
          <p:cNvPicPr>
            <a:picLocks noChangeAspect="1" noChangeArrowheads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685" t="6987" r="5143" b="6987"/>
          <a:stretch/>
        </p:blipFill>
        <p:spPr bwMode="auto">
          <a:xfrm>
            <a:off x="6352917" y="1196752"/>
            <a:ext cx="253319" cy="5422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4" name="Picture 2"/>
          <p:cNvPicPr>
            <a:picLocks noChangeAspect="1" noChangeArrowheads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88" t="6777" r="64140" b="7197"/>
          <a:stretch/>
        </p:blipFill>
        <p:spPr bwMode="auto">
          <a:xfrm>
            <a:off x="8655398" y="2276872"/>
            <a:ext cx="261720" cy="5422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5" name="Picture 2"/>
          <p:cNvPicPr>
            <a:picLocks noChangeAspect="1" noChangeArrowheads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685" t="6987" r="5143" b="6987"/>
          <a:stretch/>
        </p:blipFill>
        <p:spPr bwMode="auto">
          <a:xfrm>
            <a:off x="8658789" y="1340768"/>
            <a:ext cx="253319" cy="5422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6" name="Picture 2"/>
          <p:cNvPicPr>
            <a:picLocks noChangeAspect="1" noChangeArrowheads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88" t="6777" r="64140" b="7197"/>
          <a:stretch/>
        </p:blipFill>
        <p:spPr bwMode="auto">
          <a:xfrm>
            <a:off x="8655398" y="5478996"/>
            <a:ext cx="261720" cy="5422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7" name="Picture 2"/>
          <p:cNvPicPr>
            <a:picLocks noChangeAspect="1" noChangeArrowheads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685" t="6987" r="5143" b="6987"/>
          <a:stretch/>
        </p:blipFill>
        <p:spPr bwMode="auto">
          <a:xfrm>
            <a:off x="8658789" y="4725144"/>
            <a:ext cx="253319" cy="5422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8" name="Picture 2"/>
          <p:cNvPicPr>
            <a:picLocks noChangeAspect="1" noChangeArrowheads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88" t="6777" r="64140" b="7197"/>
          <a:stretch/>
        </p:blipFill>
        <p:spPr bwMode="auto">
          <a:xfrm>
            <a:off x="6351141" y="5661248"/>
            <a:ext cx="261720" cy="5422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9" name="Picture 2"/>
          <p:cNvPicPr>
            <a:picLocks noChangeAspect="1" noChangeArrowheads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685" t="6987" r="5143" b="6987"/>
          <a:stretch/>
        </p:blipFill>
        <p:spPr bwMode="auto">
          <a:xfrm>
            <a:off x="6354532" y="4725144"/>
            <a:ext cx="253319" cy="5422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0" name="Picture 2"/>
          <p:cNvPicPr>
            <a:picLocks noChangeAspect="1" noChangeArrowheads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88" t="6777" r="64140" b="7197"/>
          <a:stretch/>
        </p:blipFill>
        <p:spPr bwMode="auto">
          <a:xfrm>
            <a:off x="4060110" y="5478996"/>
            <a:ext cx="261720" cy="5422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1" name="Picture 2"/>
          <p:cNvPicPr>
            <a:picLocks noChangeAspect="1" noChangeArrowheads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685" t="6987" r="5143" b="6987"/>
          <a:stretch/>
        </p:blipFill>
        <p:spPr bwMode="auto">
          <a:xfrm>
            <a:off x="4063501" y="4797152"/>
            <a:ext cx="253319" cy="5422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2" name="Picture 2"/>
          <p:cNvPicPr>
            <a:picLocks noChangeAspect="1" noChangeArrowheads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88" t="6777" r="64140" b="7197"/>
          <a:stretch/>
        </p:blipFill>
        <p:spPr bwMode="auto">
          <a:xfrm>
            <a:off x="1742398" y="5839036"/>
            <a:ext cx="261720" cy="5422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3" name="Picture 2"/>
          <p:cNvPicPr>
            <a:picLocks noChangeAspect="1" noChangeArrowheads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685" t="6987" r="5143" b="6987"/>
          <a:stretch/>
        </p:blipFill>
        <p:spPr bwMode="auto">
          <a:xfrm>
            <a:off x="1745789" y="4830924"/>
            <a:ext cx="253319" cy="5422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256064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p 3"/>
          <p:cNvGrpSpPr/>
          <p:nvPr/>
        </p:nvGrpSpPr>
        <p:grpSpPr>
          <a:xfrm>
            <a:off x="1559728" y="105475"/>
            <a:ext cx="2088000" cy="3168000"/>
            <a:chOff x="20752" y="31522"/>
            <a:chExt cx="2088000" cy="3168000"/>
          </a:xfrm>
        </p:grpSpPr>
        <p:sp>
          <p:nvSpPr>
            <p:cNvPr id="5" name="Rektangel 4"/>
            <p:cNvSpPr/>
            <p:nvPr/>
          </p:nvSpPr>
          <p:spPr>
            <a:xfrm>
              <a:off x="20752" y="31522"/>
              <a:ext cx="2088000" cy="316800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dirty="0"/>
            </a:p>
          </p:txBody>
        </p:sp>
        <p:sp>
          <p:nvSpPr>
            <p:cNvPr id="6" name="Rektangel med rundade hörn 5"/>
            <p:cNvSpPr/>
            <p:nvPr/>
          </p:nvSpPr>
          <p:spPr>
            <a:xfrm>
              <a:off x="83657" y="85646"/>
              <a:ext cx="1958960" cy="3037438"/>
            </a:xfrm>
            <a:prstGeom prst="round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dirty="0"/>
            </a:p>
          </p:txBody>
        </p:sp>
        <p:sp>
          <p:nvSpPr>
            <p:cNvPr id="7" name="textruta 6"/>
            <p:cNvSpPr txBox="1"/>
            <p:nvPr/>
          </p:nvSpPr>
          <p:spPr>
            <a:xfrm>
              <a:off x="83657" y="825475"/>
              <a:ext cx="19589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Suitable Process</a:t>
              </a:r>
            </a:p>
          </p:txBody>
        </p:sp>
        <p:sp>
          <p:nvSpPr>
            <p:cNvPr id="8" name="textruta 7"/>
            <p:cNvSpPr txBox="1"/>
            <p:nvPr/>
          </p:nvSpPr>
          <p:spPr>
            <a:xfrm>
              <a:off x="523869" y="1255658"/>
              <a:ext cx="1455843" cy="4154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50" dirty="0">
                  <a:latin typeface="Garamond" pitchFamily="18" charset="0"/>
                </a:rPr>
                <a:t>Our way of working fits us perfectly!</a:t>
              </a:r>
            </a:p>
          </p:txBody>
        </p:sp>
        <p:sp>
          <p:nvSpPr>
            <p:cNvPr id="11" name="Rektangel 10"/>
            <p:cNvSpPr/>
            <p:nvPr/>
          </p:nvSpPr>
          <p:spPr>
            <a:xfrm>
              <a:off x="539552" y="2119754"/>
              <a:ext cx="1440160" cy="4154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50" dirty="0">
                  <a:latin typeface="Garamond" pitchFamily="18" charset="0"/>
                </a:rPr>
                <a:t>Our way of working sucks!</a:t>
              </a:r>
            </a:p>
          </p:txBody>
        </p:sp>
      </p:grpSp>
      <p:grpSp>
        <p:nvGrpSpPr>
          <p:cNvPr id="13" name="Grupp 12"/>
          <p:cNvGrpSpPr/>
          <p:nvPr/>
        </p:nvGrpSpPr>
        <p:grpSpPr>
          <a:xfrm>
            <a:off x="3863752" y="105827"/>
            <a:ext cx="2088000" cy="3168000"/>
            <a:chOff x="20752" y="31522"/>
            <a:chExt cx="2088000" cy="3168000"/>
          </a:xfrm>
        </p:grpSpPr>
        <p:sp>
          <p:nvSpPr>
            <p:cNvPr id="14" name="Rektangel 13"/>
            <p:cNvSpPr/>
            <p:nvPr/>
          </p:nvSpPr>
          <p:spPr>
            <a:xfrm>
              <a:off x="20752" y="31522"/>
              <a:ext cx="2088000" cy="316800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dirty="0"/>
            </a:p>
          </p:txBody>
        </p:sp>
        <p:sp>
          <p:nvSpPr>
            <p:cNvPr id="15" name="Rektangel med rundade hörn 14"/>
            <p:cNvSpPr/>
            <p:nvPr/>
          </p:nvSpPr>
          <p:spPr>
            <a:xfrm>
              <a:off x="83657" y="85646"/>
              <a:ext cx="1958960" cy="3037438"/>
            </a:xfrm>
            <a:prstGeom prst="round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dirty="0"/>
            </a:p>
          </p:txBody>
        </p:sp>
        <p:sp>
          <p:nvSpPr>
            <p:cNvPr id="16" name="textruta 15"/>
            <p:cNvSpPr txBox="1"/>
            <p:nvPr/>
          </p:nvSpPr>
          <p:spPr>
            <a:xfrm>
              <a:off x="83657" y="753115"/>
              <a:ext cx="19589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Support</a:t>
              </a:r>
            </a:p>
          </p:txBody>
        </p:sp>
        <p:sp>
          <p:nvSpPr>
            <p:cNvPr id="17" name="textruta 16"/>
            <p:cNvSpPr txBox="1"/>
            <p:nvPr/>
          </p:nvSpPr>
          <p:spPr>
            <a:xfrm>
              <a:off x="523869" y="1182633"/>
              <a:ext cx="1455843" cy="5770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50" dirty="0">
                  <a:latin typeface="Garamond" pitchFamily="18" charset="0"/>
                </a:rPr>
                <a:t>We always get great support and help when we ask for it!</a:t>
              </a:r>
            </a:p>
          </p:txBody>
        </p:sp>
        <p:sp>
          <p:nvSpPr>
            <p:cNvPr id="20" name="Rektangel 19"/>
            <p:cNvSpPr/>
            <p:nvPr/>
          </p:nvSpPr>
          <p:spPr>
            <a:xfrm>
              <a:off x="539552" y="2101170"/>
              <a:ext cx="1440160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50" dirty="0">
                  <a:latin typeface="Garamond" pitchFamily="18" charset="0"/>
                </a:rPr>
                <a:t>We keep getting stuck because we can't get the support and help that we ask for.</a:t>
              </a:r>
            </a:p>
          </p:txBody>
        </p:sp>
      </p:grpSp>
      <p:grpSp>
        <p:nvGrpSpPr>
          <p:cNvPr id="22" name="Grupp 21"/>
          <p:cNvGrpSpPr/>
          <p:nvPr/>
        </p:nvGrpSpPr>
        <p:grpSpPr>
          <a:xfrm>
            <a:off x="6168008" y="106842"/>
            <a:ext cx="2088000" cy="3168000"/>
            <a:chOff x="20752" y="31522"/>
            <a:chExt cx="2088000" cy="3168000"/>
          </a:xfrm>
        </p:grpSpPr>
        <p:sp>
          <p:nvSpPr>
            <p:cNvPr id="23" name="Rektangel 22"/>
            <p:cNvSpPr/>
            <p:nvPr/>
          </p:nvSpPr>
          <p:spPr>
            <a:xfrm>
              <a:off x="20752" y="31522"/>
              <a:ext cx="2088000" cy="316800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dirty="0"/>
            </a:p>
          </p:txBody>
        </p:sp>
        <p:sp>
          <p:nvSpPr>
            <p:cNvPr id="24" name="Rektangel med rundade hörn 23"/>
            <p:cNvSpPr/>
            <p:nvPr/>
          </p:nvSpPr>
          <p:spPr>
            <a:xfrm>
              <a:off x="83657" y="85646"/>
              <a:ext cx="1958960" cy="3037438"/>
            </a:xfrm>
            <a:prstGeom prst="round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dirty="0"/>
            </a:p>
          </p:txBody>
        </p:sp>
        <p:sp>
          <p:nvSpPr>
            <p:cNvPr id="25" name="textruta 24"/>
            <p:cNvSpPr txBox="1"/>
            <p:nvPr/>
          </p:nvSpPr>
          <p:spPr>
            <a:xfrm>
              <a:off x="83657" y="752100"/>
              <a:ext cx="19589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Teamwork</a:t>
              </a:r>
            </a:p>
          </p:txBody>
        </p:sp>
        <p:sp>
          <p:nvSpPr>
            <p:cNvPr id="26" name="textruta 25"/>
            <p:cNvSpPr txBox="1"/>
            <p:nvPr/>
          </p:nvSpPr>
          <p:spPr>
            <a:xfrm>
              <a:off x="523869" y="1147500"/>
              <a:ext cx="1455843" cy="5770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50" dirty="0">
                  <a:latin typeface="Garamond" pitchFamily="18" charset="0"/>
                </a:rPr>
                <a:t>We are a totally gelled super-team with awesome collaboration!</a:t>
              </a:r>
            </a:p>
          </p:txBody>
        </p:sp>
        <p:sp>
          <p:nvSpPr>
            <p:cNvPr id="29" name="Rektangel 28"/>
            <p:cNvSpPr/>
            <p:nvPr/>
          </p:nvSpPr>
          <p:spPr>
            <a:xfrm>
              <a:off x="539552" y="2083604"/>
              <a:ext cx="1440160" cy="90024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50" dirty="0">
                  <a:latin typeface="Garamond" pitchFamily="18" charset="0"/>
                </a:rPr>
                <a:t>We are a bunch of individuals that neither know nor care about what the other people in the squad are doing.</a:t>
              </a:r>
            </a:p>
          </p:txBody>
        </p:sp>
      </p:grpSp>
      <p:pic>
        <p:nvPicPr>
          <p:cNvPr id="2050" name="Picture 2" descr="http://www.aspbi.com/wp-content/uploads/2013/12/Business-Process-Management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496" b="15236"/>
          <a:stretch/>
        </p:blipFill>
        <p:spPr bwMode="auto">
          <a:xfrm>
            <a:off x="1997317" y="259602"/>
            <a:ext cx="1153590" cy="56484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www.iqsol.biz/uploads/pics/support_01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921" t="5424" r="14787" b="4282"/>
          <a:stretch/>
        </p:blipFill>
        <p:spPr bwMode="auto">
          <a:xfrm>
            <a:off x="4659454" y="283623"/>
            <a:ext cx="496599" cy="5168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ttp://heroized.com/wp-content/uploads/2013/02/tig-team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89" b="2410"/>
          <a:stretch/>
        </p:blipFill>
        <p:spPr bwMode="auto">
          <a:xfrm>
            <a:off x="6738800" y="200018"/>
            <a:ext cx="1003603" cy="56468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54" name="Grupp 53"/>
          <p:cNvGrpSpPr/>
          <p:nvPr/>
        </p:nvGrpSpPr>
        <p:grpSpPr>
          <a:xfrm>
            <a:off x="1913896" y="3102684"/>
            <a:ext cx="1368152" cy="72008"/>
            <a:chOff x="395536" y="3044823"/>
            <a:chExt cx="1368152" cy="72008"/>
          </a:xfrm>
        </p:grpSpPr>
        <p:sp>
          <p:nvSpPr>
            <p:cNvPr id="55" name="Rektangel 54"/>
            <p:cNvSpPr/>
            <p:nvPr/>
          </p:nvSpPr>
          <p:spPr>
            <a:xfrm>
              <a:off x="395536" y="3044823"/>
              <a:ext cx="465011" cy="72008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v-SE" sz="600" b="1" dirty="0"/>
                <a:t>SQUAD</a:t>
              </a:r>
            </a:p>
          </p:txBody>
        </p:sp>
        <p:sp>
          <p:nvSpPr>
            <p:cNvPr id="56" name="Rektangel 55"/>
            <p:cNvSpPr/>
            <p:nvPr/>
          </p:nvSpPr>
          <p:spPr>
            <a:xfrm>
              <a:off x="855571" y="3044823"/>
              <a:ext cx="459595" cy="72008"/>
            </a:xfrm>
            <a:prstGeom prst="rect">
              <a:avLst/>
            </a:prstGeom>
            <a:solidFill>
              <a:schemeClr val="accent6"/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v-SE" sz="600" b="1" dirty="0"/>
                <a:t>HEALTH</a:t>
              </a:r>
              <a:endParaRPr lang="sv-SE" b="1" dirty="0"/>
            </a:p>
          </p:txBody>
        </p:sp>
        <p:sp>
          <p:nvSpPr>
            <p:cNvPr id="57" name="Rektangel 56"/>
            <p:cNvSpPr/>
            <p:nvPr/>
          </p:nvSpPr>
          <p:spPr>
            <a:xfrm>
              <a:off x="1331641" y="3044823"/>
              <a:ext cx="432047" cy="72008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v-SE" sz="600" b="1" dirty="0"/>
                <a:t>CHECK</a:t>
              </a:r>
            </a:p>
          </p:txBody>
        </p:sp>
      </p:grpSp>
      <p:grpSp>
        <p:nvGrpSpPr>
          <p:cNvPr id="58" name="Grupp 57"/>
          <p:cNvGrpSpPr/>
          <p:nvPr/>
        </p:nvGrpSpPr>
        <p:grpSpPr>
          <a:xfrm>
            <a:off x="4223677" y="3102684"/>
            <a:ext cx="1368152" cy="72008"/>
            <a:chOff x="395536" y="3044823"/>
            <a:chExt cx="1368152" cy="72008"/>
          </a:xfrm>
        </p:grpSpPr>
        <p:sp>
          <p:nvSpPr>
            <p:cNvPr id="59" name="Rektangel 58"/>
            <p:cNvSpPr/>
            <p:nvPr/>
          </p:nvSpPr>
          <p:spPr>
            <a:xfrm>
              <a:off x="395536" y="3044823"/>
              <a:ext cx="465011" cy="72008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v-SE" sz="600" b="1" dirty="0"/>
                <a:t>SQUAD</a:t>
              </a:r>
            </a:p>
          </p:txBody>
        </p:sp>
        <p:sp>
          <p:nvSpPr>
            <p:cNvPr id="60" name="Rektangel 59"/>
            <p:cNvSpPr/>
            <p:nvPr/>
          </p:nvSpPr>
          <p:spPr>
            <a:xfrm>
              <a:off x="855571" y="3044823"/>
              <a:ext cx="459595" cy="72008"/>
            </a:xfrm>
            <a:prstGeom prst="rect">
              <a:avLst/>
            </a:prstGeom>
            <a:solidFill>
              <a:schemeClr val="accent6"/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v-SE" sz="600" b="1" dirty="0"/>
                <a:t>HEALTH</a:t>
              </a:r>
              <a:endParaRPr lang="sv-SE" b="1" dirty="0"/>
            </a:p>
          </p:txBody>
        </p:sp>
        <p:sp>
          <p:nvSpPr>
            <p:cNvPr id="61" name="Rektangel 60"/>
            <p:cNvSpPr/>
            <p:nvPr/>
          </p:nvSpPr>
          <p:spPr>
            <a:xfrm>
              <a:off x="1331641" y="3044823"/>
              <a:ext cx="432047" cy="72008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v-SE" sz="600" b="1" dirty="0"/>
                <a:t>CHECK</a:t>
              </a:r>
            </a:p>
          </p:txBody>
        </p:sp>
      </p:grpSp>
      <p:grpSp>
        <p:nvGrpSpPr>
          <p:cNvPr id="74" name="Grupp 73"/>
          <p:cNvGrpSpPr/>
          <p:nvPr/>
        </p:nvGrpSpPr>
        <p:grpSpPr>
          <a:xfrm>
            <a:off x="6556524" y="3102684"/>
            <a:ext cx="1368152" cy="72008"/>
            <a:chOff x="395536" y="3044823"/>
            <a:chExt cx="1368152" cy="72008"/>
          </a:xfrm>
        </p:grpSpPr>
        <p:sp>
          <p:nvSpPr>
            <p:cNvPr id="75" name="Rektangel 74"/>
            <p:cNvSpPr/>
            <p:nvPr/>
          </p:nvSpPr>
          <p:spPr>
            <a:xfrm>
              <a:off x="395536" y="3044823"/>
              <a:ext cx="465011" cy="72008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v-SE" sz="600" b="1" dirty="0"/>
                <a:t>SQUAD</a:t>
              </a:r>
            </a:p>
          </p:txBody>
        </p:sp>
        <p:sp>
          <p:nvSpPr>
            <p:cNvPr id="76" name="Rektangel 75"/>
            <p:cNvSpPr/>
            <p:nvPr/>
          </p:nvSpPr>
          <p:spPr>
            <a:xfrm>
              <a:off x="855571" y="3044823"/>
              <a:ext cx="459595" cy="72008"/>
            </a:xfrm>
            <a:prstGeom prst="rect">
              <a:avLst/>
            </a:prstGeom>
            <a:solidFill>
              <a:schemeClr val="accent6"/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v-SE" sz="600" b="1" dirty="0"/>
                <a:t>HEALTH</a:t>
              </a:r>
              <a:endParaRPr lang="sv-SE" b="1" dirty="0"/>
            </a:p>
          </p:txBody>
        </p:sp>
        <p:sp>
          <p:nvSpPr>
            <p:cNvPr id="77" name="Rektangel 76"/>
            <p:cNvSpPr/>
            <p:nvPr/>
          </p:nvSpPr>
          <p:spPr>
            <a:xfrm>
              <a:off x="1331641" y="3044823"/>
              <a:ext cx="432047" cy="72008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v-SE" sz="600" b="1" dirty="0"/>
                <a:t>CHECK</a:t>
              </a:r>
            </a:p>
          </p:txBody>
        </p:sp>
      </p:grpSp>
      <p:pic>
        <p:nvPicPr>
          <p:cNvPr id="41" name="Picture 2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88" t="6777" r="64140" b="7197"/>
          <a:stretch/>
        </p:blipFill>
        <p:spPr bwMode="auto">
          <a:xfrm>
            <a:off x="1740608" y="2276872"/>
            <a:ext cx="261720" cy="5422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2" name="Picture 2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685" t="6987" r="5143" b="6987"/>
          <a:stretch/>
        </p:blipFill>
        <p:spPr bwMode="auto">
          <a:xfrm>
            <a:off x="1743999" y="1412776"/>
            <a:ext cx="253319" cy="5422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3" name="Picture 2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88" t="6777" r="64140" b="7197"/>
          <a:stretch/>
        </p:blipFill>
        <p:spPr bwMode="auto">
          <a:xfrm>
            <a:off x="4046653" y="2276872"/>
            <a:ext cx="261720" cy="5422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4" name="Picture 2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685" t="6987" r="5143" b="6987"/>
          <a:stretch/>
        </p:blipFill>
        <p:spPr bwMode="auto">
          <a:xfrm>
            <a:off x="4050044" y="1340768"/>
            <a:ext cx="253319" cy="5422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5" name="Picture 2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88" t="6777" r="64140" b="7197"/>
          <a:stretch/>
        </p:blipFill>
        <p:spPr bwMode="auto">
          <a:xfrm>
            <a:off x="6350909" y="2238636"/>
            <a:ext cx="261720" cy="5422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6" name="Picture 2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685" t="6987" r="5143" b="6987"/>
          <a:stretch/>
        </p:blipFill>
        <p:spPr bwMode="auto">
          <a:xfrm>
            <a:off x="6354300" y="1302532"/>
            <a:ext cx="253319" cy="5422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47" name="Grupp 42"/>
          <p:cNvGrpSpPr/>
          <p:nvPr/>
        </p:nvGrpSpPr>
        <p:grpSpPr>
          <a:xfrm>
            <a:off x="8472264" y="103686"/>
            <a:ext cx="2088000" cy="3168000"/>
            <a:chOff x="20752" y="31522"/>
            <a:chExt cx="2088000" cy="3168000"/>
          </a:xfrm>
        </p:grpSpPr>
        <p:sp>
          <p:nvSpPr>
            <p:cNvPr id="48" name="Rektangel 43"/>
            <p:cNvSpPr/>
            <p:nvPr/>
          </p:nvSpPr>
          <p:spPr>
            <a:xfrm>
              <a:off x="20752" y="31522"/>
              <a:ext cx="2088000" cy="316800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dirty="0"/>
            </a:p>
          </p:txBody>
        </p:sp>
        <p:sp>
          <p:nvSpPr>
            <p:cNvPr id="49" name="Rektangel med rundade hörn 44"/>
            <p:cNvSpPr/>
            <p:nvPr/>
          </p:nvSpPr>
          <p:spPr>
            <a:xfrm>
              <a:off x="83657" y="85646"/>
              <a:ext cx="1958960" cy="3037438"/>
            </a:xfrm>
            <a:prstGeom prst="round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dirty="0"/>
            </a:p>
          </p:txBody>
        </p:sp>
        <p:sp>
          <p:nvSpPr>
            <p:cNvPr id="50" name="textruta 45"/>
            <p:cNvSpPr txBox="1"/>
            <p:nvPr/>
          </p:nvSpPr>
          <p:spPr>
            <a:xfrm>
              <a:off x="83657" y="608975"/>
              <a:ext cx="19589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51" name="textruta 46"/>
            <p:cNvSpPr txBox="1"/>
            <p:nvPr/>
          </p:nvSpPr>
          <p:spPr>
            <a:xfrm>
              <a:off x="523869" y="1255306"/>
              <a:ext cx="1455843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1050" dirty="0">
                <a:latin typeface="Garamond" pitchFamily="18" charset="0"/>
              </a:endParaRPr>
            </a:p>
          </p:txBody>
        </p:sp>
        <p:sp>
          <p:nvSpPr>
            <p:cNvPr id="52" name="Rektangel 49"/>
            <p:cNvSpPr/>
            <p:nvPr/>
          </p:nvSpPr>
          <p:spPr>
            <a:xfrm>
              <a:off x="539552" y="2190393"/>
              <a:ext cx="1440160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1050" dirty="0">
                <a:latin typeface="Garamond" pitchFamily="18" charset="0"/>
              </a:endParaRPr>
            </a:p>
          </p:txBody>
        </p:sp>
      </p:grpSp>
      <p:grpSp>
        <p:nvGrpSpPr>
          <p:cNvPr id="62" name="Grupp 163"/>
          <p:cNvGrpSpPr/>
          <p:nvPr/>
        </p:nvGrpSpPr>
        <p:grpSpPr>
          <a:xfrm>
            <a:off x="8832188" y="3103533"/>
            <a:ext cx="1368152" cy="72008"/>
            <a:chOff x="395536" y="3044823"/>
            <a:chExt cx="1368152" cy="72008"/>
          </a:xfrm>
        </p:grpSpPr>
        <p:sp>
          <p:nvSpPr>
            <p:cNvPr id="63" name="Rektangel 164"/>
            <p:cNvSpPr/>
            <p:nvPr/>
          </p:nvSpPr>
          <p:spPr>
            <a:xfrm>
              <a:off x="395536" y="3044823"/>
              <a:ext cx="465011" cy="72008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v-SE" sz="600" b="1" dirty="0"/>
                <a:t>SQUAD</a:t>
              </a:r>
            </a:p>
          </p:txBody>
        </p:sp>
        <p:sp>
          <p:nvSpPr>
            <p:cNvPr id="64" name="Rektangel 165"/>
            <p:cNvSpPr/>
            <p:nvPr/>
          </p:nvSpPr>
          <p:spPr>
            <a:xfrm>
              <a:off x="855571" y="3044823"/>
              <a:ext cx="459595" cy="72008"/>
            </a:xfrm>
            <a:prstGeom prst="rect">
              <a:avLst/>
            </a:prstGeom>
            <a:solidFill>
              <a:schemeClr val="accent6"/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v-SE" sz="600" b="1" dirty="0"/>
                <a:t>HEALTH</a:t>
              </a:r>
              <a:endParaRPr lang="sv-SE" b="1" dirty="0"/>
            </a:p>
          </p:txBody>
        </p:sp>
        <p:sp>
          <p:nvSpPr>
            <p:cNvPr id="65" name="Rektangel 166"/>
            <p:cNvSpPr/>
            <p:nvPr/>
          </p:nvSpPr>
          <p:spPr>
            <a:xfrm>
              <a:off x="1331641" y="3044823"/>
              <a:ext cx="432047" cy="72008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v-SE" sz="600" b="1" dirty="0"/>
                <a:t>CHECK</a:t>
              </a:r>
            </a:p>
          </p:txBody>
        </p:sp>
      </p:grpSp>
      <p:pic>
        <p:nvPicPr>
          <p:cNvPr id="66" name="Picture 2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88" t="6777" r="64140" b="7197"/>
          <a:stretch/>
        </p:blipFill>
        <p:spPr bwMode="auto">
          <a:xfrm>
            <a:off x="8655166" y="2335582"/>
            <a:ext cx="261720" cy="5422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7" name="Picture 2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685" t="6987" r="5143" b="6987"/>
          <a:stretch/>
        </p:blipFill>
        <p:spPr bwMode="auto">
          <a:xfrm>
            <a:off x="8658557" y="1340768"/>
            <a:ext cx="253319" cy="5422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68" name="Grupp 51"/>
          <p:cNvGrpSpPr/>
          <p:nvPr/>
        </p:nvGrpSpPr>
        <p:grpSpPr>
          <a:xfrm>
            <a:off x="1559496" y="3573368"/>
            <a:ext cx="2088000" cy="3168000"/>
            <a:chOff x="20752" y="31522"/>
            <a:chExt cx="2088000" cy="3168000"/>
          </a:xfrm>
        </p:grpSpPr>
        <p:sp>
          <p:nvSpPr>
            <p:cNvPr id="69" name="Rektangel 52"/>
            <p:cNvSpPr/>
            <p:nvPr/>
          </p:nvSpPr>
          <p:spPr>
            <a:xfrm>
              <a:off x="20752" y="31522"/>
              <a:ext cx="2088000" cy="316800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dirty="0"/>
            </a:p>
          </p:txBody>
        </p:sp>
        <p:sp>
          <p:nvSpPr>
            <p:cNvPr id="70" name="Rektangel med rundade hörn 53"/>
            <p:cNvSpPr/>
            <p:nvPr/>
          </p:nvSpPr>
          <p:spPr>
            <a:xfrm>
              <a:off x="83657" y="85646"/>
              <a:ext cx="1958960" cy="3037438"/>
            </a:xfrm>
            <a:prstGeom prst="round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dirty="0"/>
            </a:p>
          </p:txBody>
        </p:sp>
        <p:sp>
          <p:nvSpPr>
            <p:cNvPr id="71" name="textruta 54"/>
            <p:cNvSpPr txBox="1"/>
            <p:nvPr/>
          </p:nvSpPr>
          <p:spPr>
            <a:xfrm>
              <a:off x="83657" y="813966"/>
              <a:ext cx="19589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72" name="textruta 55"/>
            <p:cNvSpPr txBox="1"/>
            <p:nvPr/>
          </p:nvSpPr>
          <p:spPr>
            <a:xfrm>
              <a:off x="523869" y="1197199"/>
              <a:ext cx="1455843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1050" dirty="0">
                <a:latin typeface="Garamond" pitchFamily="18" charset="0"/>
              </a:endParaRPr>
            </a:p>
          </p:txBody>
        </p:sp>
        <p:sp>
          <p:nvSpPr>
            <p:cNvPr id="73" name="Rektangel 58"/>
            <p:cNvSpPr/>
            <p:nvPr/>
          </p:nvSpPr>
          <p:spPr>
            <a:xfrm>
              <a:off x="539552" y="2222878"/>
              <a:ext cx="1440160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1050" dirty="0">
                <a:latin typeface="Garamond" pitchFamily="18" charset="0"/>
              </a:endParaRPr>
            </a:p>
          </p:txBody>
        </p:sp>
      </p:grpSp>
      <p:grpSp>
        <p:nvGrpSpPr>
          <p:cNvPr id="78" name="Grupp 61"/>
          <p:cNvGrpSpPr/>
          <p:nvPr/>
        </p:nvGrpSpPr>
        <p:grpSpPr>
          <a:xfrm>
            <a:off x="3862369" y="3573368"/>
            <a:ext cx="2088000" cy="3168000"/>
            <a:chOff x="20752" y="31522"/>
            <a:chExt cx="2088000" cy="3168000"/>
          </a:xfrm>
        </p:grpSpPr>
        <p:sp>
          <p:nvSpPr>
            <p:cNvPr id="79" name="Rektangel 62"/>
            <p:cNvSpPr/>
            <p:nvPr/>
          </p:nvSpPr>
          <p:spPr>
            <a:xfrm>
              <a:off x="20752" y="31522"/>
              <a:ext cx="2088000" cy="316800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dirty="0"/>
            </a:p>
          </p:txBody>
        </p:sp>
        <p:sp>
          <p:nvSpPr>
            <p:cNvPr id="80" name="Rektangel med rundade hörn 63"/>
            <p:cNvSpPr/>
            <p:nvPr/>
          </p:nvSpPr>
          <p:spPr>
            <a:xfrm>
              <a:off x="83657" y="85646"/>
              <a:ext cx="1958960" cy="3037438"/>
            </a:xfrm>
            <a:prstGeom prst="round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dirty="0"/>
            </a:p>
          </p:txBody>
        </p:sp>
        <p:sp>
          <p:nvSpPr>
            <p:cNvPr id="81" name="textruta 64"/>
            <p:cNvSpPr txBox="1"/>
            <p:nvPr/>
          </p:nvSpPr>
          <p:spPr>
            <a:xfrm>
              <a:off x="83657" y="813966"/>
              <a:ext cx="19589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82" name="textruta 65"/>
            <p:cNvSpPr txBox="1"/>
            <p:nvPr/>
          </p:nvSpPr>
          <p:spPr>
            <a:xfrm>
              <a:off x="523869" y="1197199"/>
              <a:ext cx="1455843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1050" dirty="0">
                <a:latin typeface="Garamond" pitchFamily="18" charset="0"/>
              </a:endParaRPr>
            </a:p>
          </p:txBody>
        </p:sp>
        <p:sp>
          <p:nvSpPr>
            <p:cNvPr id="83" name="Rektangel 68"/>
            <p:cNvSpPr/>
            <p:nvPr/>
          </p:nvSpPr>
          <p:spPr>
            <a:xfrm>
              <a:off x="539552" y="1864579"/>
              <a:ext cx="1440160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1050" dirty="0">
                <a:latin typeface="Garamond" pitchFamily="18" charset="0"/>
              </a:endParaRPr>
            </a:p>
          </p:txBody>
        </p:sp>
      </p:grpSp>
      <p:grpSp>
        <p:nvGrpSpPr>
          <p:cNvPr id="84" name="Grupp 71"/>
          <p:cNvGrpSpPr/>
          <p:nvPr/>
        </p:nvGrpSpPr>
        <p:grpSpPr>
          <a:xfrm>
            <a:off x="6166625" y="3573368"/>
            <a:ext cx="2088000" cy="3168000"/>
            <a:chOff x="20752" y="31522"/>
            <a:chExt cx="2088000" cy="3168000"/>
          </a:xfrm>
        </p:grpSpPr>
        <p:sp>
          <p:nvSpPr>
            <p:cNvPr id="85" name="Rektangel 72"/>
            <p:cNvSpPr/>
            <p:nvPr/>
          </p:nvSpPr>
          <p:spPr>
            <a:xfrm>
              <a:off x="20752" y="31522"/>
              <a:ext cx="2088000" cy="316800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dirty="0"/>
            </a:p>
          </p:txBody>
        </p:sp>
        <p:sp>
          <p:nvSpPr>
            <p:cNvPr id="86" name="Rektangel med rundade hörn 73"/>
            <p:cNvSpPr/>
            <p:nvPr/>
          </p:nvSpPr>
          <p:spPr>
            <a:xfrm>
              <a:off x="83657" y="85646"/>
              <a:ext cx="1958960" cy="3037438"/>
            </a:xfrm>
            <a:prstGeom prst="round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dirty="0"/>
            </a:p>
          </p:txBody>
        </p:sp>
        <p:sp>
          <p:nvSpPr>
            <p:cNvPr id="87" name="textruta 74"/>
            <p:cNvSpPr txBox="1"/>
            <p:nvPr/>
          </p:nvSpPr>
          <p:spPr>
            <a:xfrm>
              <a:off x="83657" y="741958"/>
              <a:ext cx="19589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88" name="textruta 75"/>
            <p:cNvSpPr txBox="1"/>
            <p:nvPr/>
          </p:nvSpPr>
          <p:spPr>
            <a:xfrm>
              <a:off x="523869" y="1107624"/>
              <a:ext cx="1455843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1050" dirty="0">
                <a:latin typeface="Garamond" pitchFamily="18" charset="0"/>
              </a:endParaRPr>
            </a:p>
          </p:txBody>
        </p:sp>
        <p:sp>
          <p:nvSpPr>
            <p:cNvPr id="89" name="Rektangel 78"/>
            <p:cNvSpPr/>
            <p:nvPr/>
          </p:nvSpPr>
          <p:spPr>
            <a:xfrm>
              <a:off x="539552" y="2026162"/>
              <a:ext cx="1440160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1050" dirty="0">
                <a:latin typeface="Garamond" pitchFamily="18" charset="0"/>
              </a:endParaRPr>
            </a:p>
          </p:txBody>
        </p:sp>
      </p:grpSp>
      <p:grpSp>
        <p:nvGrpSpPr>
          <p:cNvPr id="90" name="Grupp 80"/>
          <p:cNvGrpSpPr/>
          <p:nvPr/>
        </p:nvGrpSpPr>
        <p:grpSpPr>
          <a:xfrm>
            <a:off x="8472496" y="3573016"/>
            <a:ext cx="2088000" cy="3168000"/>
            <a:chOff x="20752" y="31522"/>
            <a:chExt cx="2088000" cy="3168000"/>
          </a:xfrm>
        </p:grpSpPr>
        <p:sp>
          <p:nvSpPr>
            <p:cNvPr id="91" name="Rektangel 81"/>
            <p:cNvSpPr/>
            <p:nvPr/>
          </p:nvSpPr>
          <p:spPr>
            <a:xfrm>
              <a:off x="20752" y="31522"/>
              <a:ext cx="2088000" cy="316800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dirty="0"/>
            </a:p>
          </p:txBody>
        </p:sp>
        <p:sp>
          <p:nvSpPr>
            <p:cNvPr id="92" name="Rektangel med rundade hörn 82"/>
            <p:cNvSpPr/>
            <p:nvPr/>
          </p:nvSpPr>
          <p:spPr>
            <a:xfrm>
              <a:off x="83657" y="85646"/>
              <a:ext cx="1958960" cy="3037438"/>
            </a:xfrm>
            <a:prstGeom prst="round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dirty="0"/>
            </a:p>
          </p:txBody>
        </p:sp>
        <p:sp>
          <p:nvSpPr>
            <p:cNvPr id="93" name="textruta 83"/>
            <p:cNvSpPr txBox="1"/>
            <p:nvPr/>
          </p:nvSpPr>
          <p:spPr>
            <a:xfrm>
              <a:off x="83657" y="742310"/>
              <a:ext cx="19589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94" name="textruta 84"/>
            <p:cNvSpPr txBox="1"/>
            <p:nvPr/>
          </p:nvSpPr>
          <p:spPr>
            <a:xfrm>
              <a:off x="523869" y="1126208"/>
              <a:ext cx="1455843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1050" dirty="0">
                <a:latin typeface="Garamond" pitchFamily="18" charset="0"/>
              </a:endParaRPr>
            </a:p>
          </p:txBody>
        </p:sp>
        <p:sp>
          <p:nvSpPr>
            <p:cNvPr id="95" name="Rektangel 87"/>
            <p:cNvSpPr/>
            <p:nvPr/>
          </p:nvSpPr>
          <p:spPr>
            <a:xfrm>
              <a:off x="539552" y="1864579"/>
              <a:ext cx="1440160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1050" dirty="0">
                <a:latin typeface="Garamond" pitchFamily="18" charset="0"/>
              </a:endParaRPr>
            </a:p>
          </p:txBody>
        </p:sp>
      </p:grpSp>
      <p:grpSp>
        <p:nvGrpSpPr>
          <p:cNvPr id="100" name="Grupp 179"/>
          <p:cNvGrpSpPr/>
          <p:nvPr/>
        </p:nvGrpSpPr>
        <p:grpSpPr>
          <a:xfrm>
            <a:off x="8832304" y="6568849"/>
            <a:ext cx="1368152" cy="72008"/>
            <a:chOff x="395536" y="3044823"/>
            <a:chExt cx="1368152" cy="72008"/>
          </a:xfrm>
        </p:grpSpPr>
        <p:sp>
          <p:nvSpPr>
            <p:cNvPr id="101" name="Rektangel 180"/>
            <p:cNvSpPr/>
            <p:nvPr/>
          </p:nvSpPr>
          <p:spPr>
            <a:xfrm>
              <a:off x="395536" y="3044823"/>
              <a:ext cx="465011" cy="72008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v-SE" sz="600" b="1" dirty="0"/>
                <a:t>SQUAD</a:t>
              </a:r>
            </a:p>
          </p:txBody>
        </p:sp>
        <p:sp>
          <p:nvSpPr>
            <p:cNvPr id="102" name="Rektangel 181"/>
            <p:cNvSpPr/>
            <p:nvPr/>
          </p:nvSpPr>
          <p:spPr>
            <a:xfrm>
              <a:off x="855571" y="3044823"/>
              <a:ext cx="459595" cy="72008"/>
            </a:xfrm>
            <a:prstGeom prst="rect">
              <a:avLst/>
            </a:prstGeom>
            <a:solidFill>
              <a:schemeClr val="accent6"/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v-SE" sz="600" b="1" dirty="0"/>
                <a:t>HEALTH</a:t>
              </a:r>
              <a:endParaRPr lang="sv-SE" b="1" dirty="0"/>
            </a:p>
          </p:txBody>
        </p:sp>
        <p:sp>
          <p:nvSpPr>
            <p:cNvPr id="103" name="Rektangel 182"/>
            <p:cNvSpPr/>
            <p:nvPr/>
          </p:nvSpPr>
          <p:spPr>
            <a:xfrm>
              <a:off x="1331641" y="3044823"/>
              <a:ext cx="432047" cy="72008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v-SE" sz="600" b="1" dirty="0"/>
                <a:t>CHECK</a:t>
              </a:r>
            </a:p>
          </p:txBody>
        </p:sp>
      </p:grpSp>
      <p:grpSp>
        <p:nvGrpSpPr>
          <p:cNvPr id="104" name="Grupp 183"/>
          <p:cNvGrpSpPr/>
          <p:nvPr/>
        </p:nvGrpSpPr>
        <p:grpSpPr>
          <a:xfrm>
            <a:off x="6524934" y="6568849"/>
            <a:ext cx="1368152" cy="72008"/>
            <a:chOff x="395536" y="3044823"/>
            <a:chExt cx="1368152" cy="72008"/>
          </a:xfrm>
        </p:grpSpPr>
        <p:sp>
          <p:nvSpPr>
            <p:cNvPr id="105" name="Rektangel 184"/>
            <p:cNvSpPr/>
            <p:nvPr/>
          </p:nvSpPr>
          <p:spPr>
            <a:xfrm>
              <a:off x="395536" y="3044823"/>
              <a:ext cx="465011" cy="72008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v-SE" sz="600" b="1" dirty="0"/>
                <a:t>SQUAD</a:t>
              </a:r>
            </a:p>
          </p:txBody>
        </p:sp>
        <p:sp>
          <p:nvSpPr>
            <p:cNvPr id="106" name="Rektangel 185"/>
            <p:cNvSpPr/>
            <p:nvPr/>
          </p:nvSpPr>
          <p:spPr>
            <a:xfrm>
              <a:off x="855571" y="3044823"/>
              <a:ext cx="459595" cy="72008"/>
            </a:xfrm>
            <a:prstGeom prst="rect">
              <a:avLst/>
            </a:prstGeom>
            <a:solidFill>
              <a:schemeClr val="accent6"/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v-SE" sz="600" b="1" dirty="0"/>
                <a:t>HEALTH</a:t>
              </a:r>
              <a:endParaRPr lang="sv-SE" b="1" dirty="0"/>
            </a:p>
          </p:txBody>
        </p:sp>
        <p:sp>
          <p:nvSpPr>
            <p:cNvPr id="107" name="Rektangel 186"/>
            <p:cNvSpPr/>
            <p:nvPr/>
          </p:nvSpPr>
          <p:spPr>
            <a:xfrm>
              <a:off x="1331641" y="3044823"/>
              <a:ext cx="432047" cy="72008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v-SE" sz="600" b="1" dirty="0"/>
                <a:t>CHECK</a:t>
              </a:r>
            </a:p>
          </p:txBody>
        </p:sp>
      </p:grpSp>
      <p:grpSp>
        <p:nvGrpSpPr>
          <p:cNvPr id="108" name="Grupp 187"/>
          <p:cNvGrpSpPr/>
          <p:nvPr/>
        </p:nvGrpSpPr>
        <p:grpSpPr>
          <a:xfrm>
            <a:off x="4210976" y="6568849"/>
            <a:ext cx="1368152" cy="72008"/>
            <a:chOff x="395536" y="3044823"/>
            <a:chExt cx="1368152" cy="72008"/>
          </a:xfrm>
        </p:grpSpPr>
        <p:sp>
          <p:nvSpPr>
            <p:cNvPr id="109" name="Rektangel 188"/>
            <p:cNvSpPr/>
            <p:nvPr/>
          </p:nvSpPr>
          <p:spPr>
            <a:xfrm>
              <a:off x="395536" y="3044823"/>
              <a:ext cx="465011" cy="72008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v-SE" sz="600" b="1" dirty="0"/>
                <a:t>SQUAD</a:t>
              </a:r>
            </a:p>
          </p:txBody>
        </p:sp>
        <p:sp>
          <p:nvSpPr>
            <p:cNvPr id="110" name="Rektangel 189"/>
            <p:cNvSpPr/>
            <p:nvPr/>
          </p:nvSpPr>
          <p:spPr>
            <a:xfrm>
              <a:off x="855571" y="3044823"/>
              <a:ext cx="459595" cy="72008"/>
            </a:xfrm>
            <a:prstGeom prst="rect">
              <a:avLst/>
            </a:prstGeom>
            <a:solidFill>
              <a:schemeClr val="accent6"/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v-SE" sz="600" b="1" dirty="0"/>
                <a:t>HEALTH</a:t>
              </a:r>
              <a:endParaRPr lang="sv-SE" b="1" dirty="0"/>
            </a:p>
          </p:txBody>
        </p:sp>
        <p:sp>
          <p:nvSpPr>
            <p:cNvPr id="111" name="Rektangel 190"/>
            <p:cNvSpPr/>
            <p:nvPr/>
          </p:nvSpPr>
          <p:spPr>
            <a:xfrm>
              <a:off x="1331641" y="3044823"/>
              <a:ext cx="432047" cy="72008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v-SE" sz="600" b="1" dirty="0"/>
                <a:t>CHECK</a:t>
              </a:r>
            </a:p>
          </p:txBody>
        </p:sp>
      </p:grpSp>
      <p:grpSp>
        <p:nvGrpSpPr>
          <p:cNvPr id="112" name="Grupp 191"/>
          <p:cNvGrpSpPr/>
          <p:nvPr/>
        </p:nvGrpSpPr>
        <p:grpSpPr>
          <a:xfrm>
            <a:off x="1904676" y="6568849"/>
            <a:ext cx="1368152" cy="72008"/>
            <a:chOff x="395536" y="3044823"/>
            <a:chExt cx="1368152" cy="72008"/>
          </a:xfrm>
        </p:grpSpPr>
        <p:sp>
          <p:nvSpPr>
            <p:cNvPr id="113" name="Rektangel 192"/>
            <p:cNvSpPr/>
            <p:nvPr/>
          </p:nvSpPr>
          <p:spPr>
            <a:xfrm>
              <a:off x="395536" y="3044823"/>
              <a:ext cx="465011" cy="72008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v-SE" sz="600" b="1" dirty="0"/>
                <a:t>SQUAD</a:t>
              </a:r>
            </a:p>
          </p:txBody>
        </p:sp>
        <p:sp>
          <p:nvSpPr>
            <p:cNvPr id="114" name="Rektangel 193"/>
            <p:cNvSpPr/>
            <p:nvPr/>
          </p:nvSpPr>
          <p:spPr>
            <a:xfrm>
              <a:off x="855571" y="3044823"/>
              <a:ext cx="459595" cy="72008"/>
            </a:xfrm>
            <a:prstGeom prst="rect">
              <a:avLst/>
            </a:prstGeom>
            <a:solidFill>
              <a:schemeClr val="accent6"/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v-SE" sz="600" b="1" dirty="0"/>
                <a:t>HEALTH</a:t>
              </a:r>
              <a:endParaRPr lang="sv-SE" b="1" dirty="0"/>
            </a:p>
          </p:txBody>
        </p:sp>
        <p:sp>
          <p:nvSpPr>
            <p:cNvPr id="115" name="Rektangel 194"/>
            <p:cNvSpPr/>
            <p:nvPr/>
          </p:nvSpPr>
          <p:spPr>
            <a:xfrm>
              <a:off x="1331641" y="3044823"/>
              <a:ext cx="432047" cy="72008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v-SE" sz="600" b="1" dirty="0"/>
                <a:t>CHECK</a:t>
              </a:r>
            </a:p>
          </p:txBody>
        </p:sp>
      </p:grpSp>
      <p:pic>
        <p:nvPicPr>
          <p:cNvPr id="116" name="Picture 2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88" t="6777" r="64140" b="7197"/>
          <a:stretch/>
        </p:blipFill>
        <p:spPr bwMode="auto">
          <a:xfrm>
            <a:off x="8655398" y="5695020"/>
            <a:ext cx="261720" cy="5422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7" name="Picture 2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685" t="6987" r="5143" b="6987"/>
          <a:stretch/>
        </p:blipFill>
        <p:spPr bwMode="auto">
          <a:xfrm>
            <a:off x="8658789" y="4725144"/>
            <a:ext cx="253319" cy="5422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8" name="Picture 2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88" t="6777" r="64140" b="7197"/>
          <a:stretch/>
        </p:blipFill>
        <p:spPr bwMode="auto">
          <a:xfrm>
            <a:off x="6351141" y="5661248"/>
            <a:ext cx="261720" cy="5422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9" name="Picture 2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685" t="6987" r="5143" b="6987"/>
          <a:stretch/>
        </p:blipFill>
        <p:spPr bwMode="auto">
          <a:xfrm>
            <a:off x="6354532" y="4725144"/>
            <a:ext cx="253319" cy="5422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0" name="Picture 2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88" t="6777" r="64140" b="7197"/>
          <a:stretch/>
        </p:blipFill>
        <p:spPr bwMode="auto">
          <a:xfrm>
            <a:off x="4060110" y="5695020"/>
            <a:ext cx="261720" cy="5422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1" name="Picture 2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685" t="6987" r="5143" b="6987"/>
          <a:stretch/>
        </p:blipFill>
        <p:spPr bwMode="auto">
          <a:xfrm>
            <a:off x="4063501" y="4797152"/>
            <a:ext cx="253319" cy="5422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2" name="Picture 2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88" t="6777" r="64140" b="7197"/>
          <a:stretch/>
        </p:blipFill>
        <p:spPr bwMode="auto">
          <a:xfrm>
            <a:off x="1742398" y="5695020"/>
            <a:ext cx="261720" cy="5422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3" name="Picture 2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685" t="6987" r="5143" b="6987"/>
          <a:stretch/>
        </p:blipFill>
        <p:spPr bwMode="auto">
          <a:xfrm>
            <a:off x="1745789" y="4830924"/>
            <a:ext cx="253319" cy="5422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84042544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388</Words>
  <Application>Microsoft Office PowerPoint</Application>
  <PresentationFormat>Panoramiczny</PresentationFormat>
  <Paragraphs>81</Paragraphs>
  <Slides>2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Garamond</vt:lpstr>
      <vt:lpstr>Motyw pakietu Office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Sylwiusz Pytka</dc:creator>
  <cp:lastModifiedBy>Sylwiusz Pytka</cp:lastModifiedBy>
  <cp:revision>1</cp:revision>
  <dcterms:created xsi:type="dcterms:W3CDTF">2015-11-10T09:43:48Z</dcterms:created>
  <dcterms:modified xsi:type="dcterms:W3CDTF">2016-09-20T19:44:30Z</dcterms:modified>
</cp:coreProperties>
</file>