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20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02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99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7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82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0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08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8484-9279-41DE-BD37-848CBAE4F971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34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D8484-9279-41DE-BD37-848CBAE4F971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49D31-0F08-495D-A0B1-99CE400E0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96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/>
          <p:cNvGrpSpPr/>
          <p:nvPr/>
        </p:nvGrpSpPr>
        <p:grpSpPr>
          <a:xfrm>
            <a:off x="1544752" y="44976"/>
            <a:ext cx="2088000" cy="3168000"/>
            <a:chOff x="20752" y="31522"/>
            <a:chExt cx="2088000" cy="3168000"/>
          </a:xfrm>
        </p:grpSpPr>
        <p:sp>
          <p:nvSpPr>
            <p:cNvPr id="6" name="Rektangel 5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" name="Rektangel med rundade hörn 6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63630" y="741958"/>
              <a:ext cx="19589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</a:t>
              </a:r>
              <a:r>
                <a:rPr lang="pl-PL" sz="1400" dirty="0" err="1" smtClean="0"/>
                <a:t>ostarczanie</a:t>
              </a:r>
              <a:r>
                <a:rPr lang="pl-PL" sz="1400" dirty="0" smtClean="0"/>
                <a:t> Wartości</a:t>
              </a:r>
              <a:endParaRPr lang="en-US" sz="1400" dirty="0"/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523869" y="1092706"/>
              <a:ext cx="1455843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Dostarczamy wspaniałe rzeczy! Jesteśmy z tego dumni, a nasi </a:t>
              </a:r>
              <a:r>
                <a:rPr lang="pl-PL" sz="1050" dirty="0">
                  <a:latin typeface="Garamond" pitchFamily="18" charset="0"/>
                </a:rPr>
                <a:t>interesariusze są </a:t>
              </a:r>
              <a:r>
                <a:rPr lang="pl-PL" sz="1050" dirty="0" smtClean="0">
                  <a:latin typeface="Garamond" pitchFamily="18" charset="0"/>
                </a:rPr>
                <a:t>bardzo zadowoleni</a:t>
              </a:r>
              <a:r>
                <a:rPr lang="en-US" sz="1050" dirty="0" smtClean="0">
                  <a:latin typeface="Garamond" pitchFamily="18" charset="0"/>
                </a:rPr>
                <a:t>.</a:t>
              </a:r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14" name="Rektangel 13"/>
            <p:cNvSpPr/>
            <p:nvPr/>
          </p:nvSpPr>
          <p:spPr>
            <a:xfrm>
              <a:off x="539552" y="2100818"/>
              <a:ext cx="144016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Dostarczamy </a:t>
              </a:r>
              <a:r>
                <a:rPr lang="pl-PL" sz="1050" dirty="0" err="1" smtClean="0">
                  <a:latin typeface="Garamond" pitchFamily="18" charset="0"/>
                </a:rPr>
                <a:t>kiepściznę</a:t>
              </a:r>
              <a:r>
                <a:rPr lang="pl-PL" sz="1050" dirty="0" smtClean="0">
                  <a:latin typeface="Garamond" pitchFamily="18" charset="0"/>
                </a:rPr>
                <a:t>. Wstydzimy się tego. Nasi </a:t>
              </a:r>
              <a:r>
                <a:rPr lang="pl-PL" sz="1050" dirty="0">
                  <a:latin typeface="Garamond" pitchFamily="18" charset="0"/>
                </a:rPr>
                <a:t>interesariusze nas </a:t>
              </a:r>
              <a:r>
                <a:rPr lang="pl-PL" sz="1050" dirty="0" smtClean="0">
                  <a:latin typeface="Garamond" pitchFamily="18" charset="0"/>
                </a:rPr>
                <a:t>nienawidzą</a:t>
              </a:r>
              <a:r>
                <a:rPr lang="en-US" sz="1050" dirty="0" smtClean="0">
                  <a:latin typeface="Garamond" pitchFamily="18" charset="0"/>
                </a:rPr>
                <a:t>.</a:t>
              </a:r>
              <a:endParaRPr lang="en-US" sz="1050" dirty="0">
                <a:latin typeface="Garamond" pitchFamily="18" charset="0"/>
              </a:endParaRPr>
            </a:p>
          </p:txBody>
        </p:sp>
      </p:grpSp>
      <p:pic>
        <p:nvPicPr>
          <p:cNvPr id="1032" name="Picture 8" descr="http://nowiknow.com/wp-content/uploads/2012/08/01-gold-bar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308" y="263726"/>
            <a:ext cx="607605" cy="42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upp 21"/>
          <p:cNvGrpSpPr/>
          <p:nvPr/>
        </p:nvGrpSpPr>
        <p:grpSpPr>
          <a:xfrm>
            <a:off x="3863984" y="44976"/>
            <a:ext cx="2088000" cy="3168000"/>
            <a:chOff x="20752" y="31522"/>
            <a:chExt cx="2088000" cy="3168000"/>
          </a:xfrm>
        </p:grpSpPr>
        <p:sp>
          <p:nvSpPr>
            <p:cNvPr id="23" name="Rektangel 2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4" name="Rektangel med rundade hörn 2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83657" y="741958"/>
              <a:ext cx="19589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dirty="0" smtClean="0"/>
                <a:t>Łatwe dostarczanie</a:t>
              </a:r>
              <a:endParaRPr lang="en-US" sz="1600" dirty="0"/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523869" y="1111290"/>
              <a:ext cx="1455843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Dostarczanie jest łatwe, bezpieczne, bezproblemowe i w większości zautomatyzowane</a:t>
              </a:r>
              <a:r>
                <a:rPr lang="en-US" sz="1050" dirty="0" smtClean="0">
                  <a:latin typeface="Garamond" pitchFamily="18" charset="0"/>
                </a:rPr>
                <a:t>.</a:t>
              </a:r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29" name="Rektangel 28"/>
            <p:cNvSpPr/>
            <p:nvPr/>
          </p:nvSpPr>
          <p:spPr>
            <a:xfrm>
              <a:off x="539552" y="2118385"/>
              <a:ext cx="144016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Dostarczanie jest ryzykowne, problematyczne, wymaga pracy ręcznej i zajmuje wieczność</a:t>
              </a:r>
              <a:r>
                <a:rPr lang="en-US" sz="1050" dirty="0" smtClean="0">
                  <a:latin typeface="Garamond" pitchFamily="18" charset="0"/>
                </a:rPr>
                <a:t>.</a:t>
              </a:r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34" name="Grupp 33"/>
          <p:cNvGrpSpPr/>
          <p:nvPr/>
        </p:nvGrpSpPr>
        <p:grpSpPr>
          <a:xfrm>
            <a:off x="6168240" y="44976"/>
            <a:ext cx="2088000" cy="3168000"/>
            <a:chOff x="20752" y="31522"/>
            <a:chExt cx="2088000" cy="3168000"/>
          </a:xfrm>
        </p:grpSpPr>
        <p:sp>
          <p:nvSpPr>
            <p:cNvPr id="35" name="Rektangel 34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36" name="Rektangel med rundade hörn 35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83657" y="741958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Zabawa</a:t>
              </a:r>
              <a:endParaRPr lang="en-US" dirty="0"/>
            </a:p>
          </p:txBody>
        </p:sp>
        <p:sp>
          <p:nvSpPr>
            <p:cNvPr id="38" name="textruta 37"/>
            <p:cNvSpPr txBox="1"/>
            <p:nvPr/>
          </p:nvSpPr>
          <p:spPr>
            <a:xfrm>
              <a:off x="523869" y="1110273"/>
              <a:ext cx="1455843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Uwielbiamy przychodzić do pracy i świetnie się bawimy pracując razem</a:t>
              </a:r>
              <a:r>
                <a:rPr lang="en-US" sz="1050" dirty="0" smtClean="0">
                  <a:latin typeface="Garamond" pitchFamily="18" charset="0"/>
                </a:rPr>
                <a:t>!</a:t>
              </a:r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41" name="Rektangel 40"/>
            <p:cNvSpPr/>
            <p:nvPr/>
          </p:nvSpPr>
          <p:spPr>
            <a:xfrm>
              <a:off x="539552" y="2139287"/>
              <a:ext cx="14401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err="1" smtClean="0">
                  <a:latin typeface="Garamond" pitchFamily="18" charset="0"/>
                </a:rPr>
                <a:t>Nuuuuuuuuuudaaa</a:t>
              </a:r>
              <a:r>
                <a:rPr lang="en-US" sz="1050" dirty="0" smtClean="0">
                  <a:latin typeface="Garamond" pitchFamily="18" charset="0"/>
                </a:rPr>
                <a:t>...</a:t>
              </a:r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43" name="Grupp 42"/>
          <p:cNvGrpSpPr/>
          <p:nvPr/>
        </p:nvGrpSpPr>
        <p:grpSpPr>
          <a:xfrm>
            <a:off x="8472496" y="44976"/>
            <a:ext cx="2088000" cy="3168000"/>
            <a:chOff x="20752" y="31522"/>
            <a:chExt cx="2088000" cy="3168000"/>
          </a:xfrm>
        </p:grpSpPr>
        <p:sp>
          <p:nvSpPr>
            <p:cNvPr id="44" name="Rektangel 43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5" name="Rektangel med rundade hörn 44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6" name="textruta 45"/>
            <p:cNvSpPr txBox="1"/>
            <p:nvPr/>
          </p:nvSpPr>
          <p:spPr>
            <a:xfrm>
              <a:off x="83657" y="608975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Jakość Kodu</a:t>
              </a:r>
              <a:endParaRPr lang="en-US" dirty="0"/>
            </a:p>
          </p:txBody>
        </p:sp>
        <p:sp>
          <p:nvSpPr>
            <p:cNvPr id="47" name="textruta 46"/>
            <p:cNvSpPr txBox="1"/>
            <p:nvPr/>
          </p:nvSpPr>
          <p:spPr>
            <a:xfrm>
              <a:off x="523869" y="1255306"/>
              <a:ext cx="1455843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Jesteśmy dumni z jakości naszego kodu</a:t>
              </a:r>
              <a:r>
                <a:rPr lang="en-US" sz="1050" dirty="0" smtClean="0">
                  <a:latin typeface="Garamond" pitchFamily="18" charset="0"/>
                </a:rPr>
                <a:t>!</a:t>
              </a:r>
              <a:r>
                <a:rPr lang="pl-PL" sz="1050" dirty="0" smtClean="0">
                  <a:latin typeface="Garamond" pitchFamily="18" charset="0"/>
                </a:rPr>
                <a:t> Jest schludny, czytelny i dokładnie przetestowany</a:t>
              </a:r>
              <a:r>
                <a:rPr lang="en-US" sz="1050" dirty="0" smtClean="0">
                  <a:latin typeface="Garamond" pitchFamily="18" charset="0"/>
                </a:rPr>
                <a:t>.</a:t>
              </a:r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50" name="Rektangel 49"/>
            <p:cNvSpPr/>
            <p:nvPr/>
          </p:nvSpPr>
          <p:spPr>
            <a:xfrm>
              <a:off x="539552" y="2190393"/>
              <a:ext cx="144016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Nasz kod to kupa łajna, a dług techniczny jest poza wszelką kontrolą</a:t>
              </a:r>
              <a:r>
                <a:rPr lang="en-US" sz="1050" dirty="0" smtClean="0">
                  <a:latin typeface="Garamond" pitchFamily="18" charset="0"/>
                </a:rPr>
                <a:t>.</a:t>
              </a:r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52" name="Grupp 51"/>
          <p:cNvGrpSpPr/>
          <p:nvPr/>
        </p:nvGrpSpPr>
        <p:grpSpPr>
          <a:xfrm>
            <a:off x="1559496" y="3573368"/>
            <a:ext cx="2088000" cy="3168000"/>
            <a:chOff x="20752" y="31522"/>
            <a:chExt cx="2088000" cy="3168000"/>
          </a:xfrm>
        </p:grpSpPr>
        <p:sp>
          <p:nvSpPr>
            <p:cNvPr id="53" name="Rektangel 5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54" name="Rektangel med rundade hörn 5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55" name="textruta 54"/>
            <p:cNvSpPr txBox="1"/>
            <p:nvPr/>
          </p:nvSpPr>
          <p:spPr>
            <a:xfrm>
              <a:off x="83657" y="813966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Uczenie się</a:t>
              </a:r>
              <a:endParaRPr lang="en-US" dirty="0"/>
            </a:p>
          </p:txBody>
        </p:sp>
        <p:sp>
          <p:nvSpPr>
            <p:cNvPr id="56" name="textruta 55"/>
            <p:cNvSpPr txBox="1"/>
            <p:nvPr/>
          </p:nvSpPr>
          <p:spPr>
            <a:xfrm>
              <a:off x="523869" y="1197199"/>
              <a:ext cx="145584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Cały czas uczymy się wielu ciekawych rzeczy</a:t>
              </a:r>
              <a:r>
                <a:rPr lang="en-US" sz="1050" dirty="0" smtClean="0">
                  <a:latin typeface="Garamond" pitchFamily="18" charset="0"/>
                </a:rPr>
                <a:t>!</a:t>
              </a:r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59" name="Rektangel 58"/>
            <p:cNvSpPr/>
            <p:nvPr/>
          </p:nvSpPr>
          <p:spPr>
            <a:xfrm>
              <a:off x="539552" y="2222878"/>
              <a:ext cx="144016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Nigdy nie mamy czasu na to, by czegokolwiek się nauczyć</a:t>
              </a:r>
              <a:r>
                <a:rPr lang="en-US" sz="1050" dirty="0" smtClean="0">
                  <a:latin typeface="Garamond" pitchFamily="18" charset="0"/>
                </a:rPr>
                <a:t>.</a:t>
              </a:r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62" name="Grupp 61"/>
          <p:cNvGrpSpPr/>
          <p:nvPr/>
        </p:nvGrpSpPr>
        <p:grpSpPr>
          <a:xfrm>
            <a:off x="3862369" y="3573368"/>
            <a:ext cx="2088000" cy="3168000"/>
            <a:chOff x="20752" y="31522"/>
            <a:chExt cx="2088000" cy="3168000"/>
          </a:xfrm>
        </p:grpSpPr>
        <p:sp>
          <p:nvSpPr>
            <p:cNvPr id="63" name="Rektangel 6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64" name="Rektangel med rundade hörn 6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65" name="textruta 64"/>
            <p:cNvSpPr txBox="1"/>
            <p:nvPr/>
          </p:nvSpPr>
          <p:spPr>
            <a:xfrm>
              <a:off x="83657" y="813966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Mi</a:t>
              </a:r>
              <a:r>
                <a:rPr lang="pl-PL" dirty="0" err="1" smtClean="0"/>
                <a:t>sja</a:t>
              </a:r>
              <a:endParaRPr lang="en-US" dirty="0"/>
            </a:p>
          </p:txBody>
        </p:sp>
        <p:sp>
          <p:nvSpPr>
            <p:cNvPr id="66" name="textruta 65"/>
            <p:cNvSpPr txBox="1"/>
            <p:nvPr/>
          </p:nvSpPr>
          <p:spPr>
            <a:xfrm>
              <a:off x="523869" y="1197199"/>
              <a:ext cx="145584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Doskonale wiemy, czemu tu jesteśmy i jesteśmy tym podekscytowani</a:t>
              </a:r>
              <a:r>
                <a:rPr lang="en-US" sz="1050" dirty="0" smtClean="0">
                  <a:latin typeface="Garamond" pitchFamily="18" charset="0"/>
                </a:rPr>
                <a:t>!</a:t>
              </a:r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69" name="Rektangel 68"/>
            <p:cNvSpPr/>
            <p:nvPr/>
          </p:nvSpPr>
          <p:spPr>
            <a:xfrm>
              <a:off x="539552" y="1864579"/>
              <a:ext cx="1440160" cy="1223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Nie mamy pojęcia, czemu tu jesteśmy, nie ma żadnej szerszej perspektywy ani celu. Nasza tak zwana misja jest zupełnie niejasna i nie jest inspirująca</a:t>
              </a:r>
              <a:r>
                <a:rPr lang="en-US" sz="1050" dirty="0" smtClean="0">
                  <a:latin typeface="Garamond" pitchFamily="18" charset="0"/>
                </a:rPr>
                <a:t>.</a:t>
              </a:r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72" name="Grupp 71"/>
          <p:cNvGrpSpPr/>
          <p:nvPr/>
        </p:nvGrpSpPr>
        <p:grpSpPr>
          <a:xfrm>
            <a:off x="6166625" y="3573368"/>
            <a:ext cx="2088000" cy="3168000"/>
            <a:chOff x="20752" y="31522"/>
            <a:chExt cx="2088000" cy="3168000"/>
          </a:xfrm>
        </p:grpSpPr>
        <p:sp>
          <p:nvSpPr>
            <p:cNvPr id="73" name="Rektangel 7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4" name="Rektangel med rundade hörn 7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5" name="textruta 74"/>
            <p:cNvSpPr txBox="1"/>
            <p:nvPr/>
          </p:nvSpPr>
          <p:spPr>
            <a:xfrm>
              <a:off x="83657" y="741958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</a:t>
              </a:r>
              <a:r>
                <a:rPr lang="pl-PL" dirty="0" err="1" smtClean="0"/>
                <a:t>ionki</a:t>
              </a:r>
              <a:r>
                <a:rPr lang="pl-PL" dirty="0" smtClean="0"/>
                <a:t> czy Gracze</a:t>
              </a:r>
              <a:endParaRPr lang="en-US" dirty="0"/>
            </a:p>
          </p:txBody>
        </p:sp>
        <p:sp>
          <p:nvSpPr>
            <p:cNvPr id="76" name="textruta 75"/>
            <p:cNvSpPr txBox="1"/>
            <p:nvPr/>
          </p:nvSpPr>
          <p:spPr>
            <a:xfrm>
              <a:off x="523869" y="1107624"/>
              <a:ext cx="1455843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Jesteśmy panami swojego przeznaczenia! My decydujemy, co zbudujemy i w jaki sposób</a:t>
              </a:r>
              <a:r>
                <a:rPr lang="en-US" sz="1050" dirty="0" smtClean="0">
                  <a:latin typeface="Garamond" pitchFamily="18" charset="0"/>
                </a:rPr>
                <a:t>.</a:t>
              </a:r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79" name="Rektangel 78"/>
            <p:cNvSpPr/>
            <p:nvPr/>
          </p:nvSpPr>
          <p:spPr>
            <a:xfrm>
              <a:off x="539552" y="2026162"/>
              <a:ext cx="144016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Jesteśmy tylko pionkami w rozgrywce szachów, bez wpływu na to, co budujemy i w jaki sposób</a:t>
              </a:r>
              <a:r>
                <a:rPr lang="en-US" sz="1050" dirty="0" smtClean="0">
                  <a:latin typeface="Garamond" pitchFamily="18" charset="0"/>
                </a:rPr>
                <a:t>.</a:t>
              </a:r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81" name="Grupp 80"/>
          <p:cNvGrpSpPr/>
          <p:nvPr/>
        </p:nvGrpSpPr>
        <p:grpSpPr>
          <a:xfrm>
            <a:off x="8472496" y="3573016"/>
            <a:ext cx="2088000" cy="3168000"/>
            <a:chOff x="20752" y="31522"/>
            <a:chExt cx="2088000" cy="3168000"/>
          </a:xfrm>
        </p:grpSpPr>
        <p:sp>
          <p:nvSpPr>
            <p:cNvPr id="82" name="Rektangel 81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3" name="Rektangel med rundade hörn 82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4" name="textruta 83"/>
            <p:cNvSpPr txBox="1"/>
            <p:nvPr/>
          </p:nvSpPr>
          <p:spPr>
            <a:xfrm>
              <a:off x="83657" y="742310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</a:t>
              </a:r>
              <a:r>
                <a:rPr lang="pl-PL" dirty="0" err="1" smtClean="0"/>
                <a:t>zybkość</a:t>
              </a:r>
              <a:endParaRPr lang="en-US" dirty="0"/>
            </a:p>
          </p:txBody>
        </p:sp>
        <p:sp>
          <p:nvSpPr>
            <p:cNvPr id="85" name="textruta 84"/>
            <p:cNvSpPr txBox="1"/>
            <p:nvPr/>
          </p:nvSpPr>
          <p:spPr>
            <a:xfrm>
              <a:off x="523869" y="1126208"/>
              <a:ext cx="1455843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Wykonujemy wszystko bardzo szybko</a:t>
              </a:r>
              <a:r>
                <a:rPr lang="en-US" sz="1050" dirty="0" smtClean="0">
                  <a:latin typeface="Garamond" pitchFamily="18" charset="0"/>
                </a:rPr>
                <a:t>! </a:t>
              </a:r>
              <a:r>
                <a:rPr lang="pl-PL" sz="1050" dirty="0" smtClean="0">
                  <a:latin typeface="Garamond" pitchFamily="18" charset="0"/>
                </a:rPr>
                <a:t>Nie ma czekania i opóźnień</a:t>
              </a:r>
              <a:r>
                <a:rPr lang="en-US" sz="1050" dirty="0" smtClean="0">
                  <a:latin typeface="Garamond" pitchFamily="18" charset="0"/>
                </a:rPr>
                <a:t>.</a:t>
              </a:r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88" name="Rektangel 87"/>
            <p:cNvSpPr/>
            <p:nvPr/>
          </p:nvSpPr>
          <p:spPr>
            <a:xfrm>
              <a:off x="539552" y="1864579"/>
              <a:ext cx="1440160" cy="1223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Mamy wrażenie, że nic nigdy nie jest skończone. Ciągle utykamy lub ktoś nam przerywa</a:t>
              </a:r>
              <a:r>
                <a:rPr lang="en-US" sz="1050" dirty="0" smtClean="0">
                  <a:latin typeface="Garamond" pitchFamily="18" charset="0"/>
                </a:rPr>
                <a:t>. </a:t>
              </a:r>
              <a:r>
                <a:rPr lang="pl-PL" sz="1050" dirty="0" err="1" smtClean="0">
                  <a:latin typeface="Garamond" pitchFamily="18" charset="0"/>
                </a:rPr>
                <a:t>Histor</a:t>
              </a:r>
              <a:r>
                <a:rPr lang="en-GB" sz="1050" dirty="0" err="1" smtClean="0">
                  <a:latin typeface="Garamond" pitchFamily="18" charset="0"/>
                </a:rPr>
                <a:t>yjki</a:t>
              </a:r>
              <a:r>
                <a:rPr lang="pl-PL" sz="1050" dirty="0" smtClean="0">
                  <a:latin typeface="Garamond" pitchFamily="18" charset="0"/>
                </a:rPr>
                <a:t> są ciągle blokowane przez </a:t>
              </a:r>
              <a:r>
                <a:rPr lang="pl-PL" sz="1050" dirty="0" err="1" smtClean="0">
                  <a:latin typeface="Garamond" pitchFamily="18" charset="0"/>
                </a:rPr>
                <a:t>prerekwizyty</a:t>
              </a:r>
              <a:r>
                <a:rPr lang="en-US" sz="1050" dirty="0" smtClean="0">
                  <a:latin typeface="Garamond" pitchFamily="18" charset="0"/>
                </a:rPr>
                <a:t>.</a:t>
              </a:r>
              <a:endParaRPr lang="en-US" sz="1050" dirty="0">
                <a:latin typeface="Garamond" pitchFamily="18" charset="0"/>
              </a:endParaRPr>
            </a:p>
          </p:txBody>
        </p:sp>
      </p:grpSp>
      <p:pic>
        <p:nvPicPr>
          <p:cNvPr id="1036" name="Picture 12" descr="http://lvlhealth.com/wp-content/uploads/2013/03/Heart-with-Stethascope_web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5" r="6509" b="6526"/>
          <a:stretch/>
        </p:blipFill>
        <p:spPr bwMode="auto">
          <a:xfrm>
            <a:off x="9178972" y="170218"/>
            <a:ext cx="631765" cy="45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readcwbooks.com/book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170" y="3740662"/>
            <a:ext cx="543878" cy="48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platinumdevcon.com/wp-content/uploads/2014/02/missi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5" t="2914" r="7230"/>
          <a:stretch/>
        </p:blipFill>
        <p:spPr bwMode="auto">
          <a:xfrm>
            <a:off x="4542865" y="3684020"/>
            <a:ext cx="730238" cy="60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photo-dictionary.com/photofiles/list/5558/7276chess_pawn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4" t="13674" r="21697" b="14254"/>
          <a:stretch/>
        </p:blipFill>
        <p:spPr bwMode="auto">
          <a:xfrm>
            <a:off x="7049543" y="3755580"/>
            <a:ext cx="278879" cy="46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atlflash.com/Flash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132" y="3664627"/>
            <a:ext cx="554728" cy="63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flixya.com/files-photo/b/a/n/bankpsd-195496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940" y="116632"/>
            <a:ext cx="710082" cy="53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gfdcourier.com/wp-content/uploads/2012/02/iStock_000005788357Small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2" t="3714" r="4022" b="5566"/>
          <a:stretch/>
        </p:blipFill>
        <p:spPr bwMode="auto">
          <a:xfrm>
            <a:off x="4643819" y="153034"/>
            <a:ext cx="528331" cy="53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p 1"/>
          <p:cNvGrpSpPr/>
          <p:nvPr/>
        </p:nvGrpSpPr>
        <p:grpSpPr>
          <a:xfrm>
            <a:off x="1919536" y="3044823"/>
            <a:ext cx="1368152" cy="72008"/>
            <a:chOff x="395536" y="3044823"/>
            <a:chExt cx="1368152" cy="72008"/>
          </a:xfrm>
        </p:grpSpPr>
        <p:sp>
          <p:nvSpPr>
            <p:cNvPr id="101" name="Rektangel 100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02" name="Rektangel 101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03" name="Rektangel 102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44" name="Grupp 143"/>
          <p:cNvGrpSpPr/>
          <p:nvPr/>
        </p:nvGrpSpPr>
        <p:grpSpPr>
          <a:xfrm>
            <a:off x="4223907" y="3044823"/>
            <a:ext cx="1368152" cy="72008"/>
            <a:chOff x="395536" y="3044823"/>
            <a:chExt cx="1368152" cy="72008"/>
          </a:xfrm>
        </p:grpSpPr>
        <p:sp>
          <p:nvSpPr>
            <p:cNvPr id="145" name="Rektangel 144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46" name="Rektangel 145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47" name="Rektangel 146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60" name="Grupp 159"/>
          <p:cNvGrpSpPr/>
          <p:nvPr/>
        </p:nvGrpSpPr>
        <p:grpSpPr>
          <a:xfrm>
            <a:off x="6524934" y="3044823"/>
            <a:ext cx="1368152" cy="72008"/>
            <a:chOff x="395536" y="3044823"/>
            <a:chExt cx="1368152" cy="72008"/>
          </a:xfrm>
        </p:grpSpPr>
        <p:sp>
          <p:nvSpPr>
            <p:cNvPr id="161" name="Rektangel 160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62" name="Rektangel 161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63" name="Rektangel 162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64" name="Grupp 163"/>
          <p:cNvGrpSpPr/>
          <p:nvPr/>
        </p:nvGrpSpPr>
        <p:grpSpPr>
          <a:xfrm>
            <a:off x="8832420" y="3044823"/>
            <a:ext cx="1368152" cy="72008"/>
            <a:chOff x="395536" y="3044823"/>
            <a:chExt cx="1368152" cy="72008"/>
          </a:xfrm>
        </p:grpSpPr>
        <p:sp>
          <p:nvSpPr>
            <p:cNvPr id="165" name="Rektangel 164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66" name="Rektangel 165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67" name="Rektangel 166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80" name="Grupp 179"/>
          <p:cNvGrpSpPr/>
          <p:nvPr/>
        </p:nvGrpSpPr>
        <p:grpSpPr>
          <a:xfrm>
            <a:off x="8832304" y="6568849"/>
            <a:ext cx="1368152" cy="72008"/>
            <a:chOff x="395536" y="3044823"/>
            <a:chExt cx="1368152" cy="72008"/>
          </a:xfrm>
        </p:grpSpPr>
        <p:sp>
          <p:nvSpPr>
            <p:cNvPr id="181" name="Rektangel 180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82" name="Rektangel 181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83" name="Rektangel 182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84" name="Grupp 183"/>
          <p:cNvGrpSpPr/>
          <p:nvPr/>
        </p:nvGrpSpPr>
        <p:grpSpPr>
          <a:xfrm>
            <a:off x="6524934" y="6568849"/>
            <a:ext cx="1368152" cy="72008"/>
            <a:chOff x="395536" y="3044823"/>
            <a:chExt cx="1368152" cy="72008"/>
          </a:xfrm>
        </p:grpSpPr>
        <p:sp>
          <p:nvSpPr>
            <p:cNvPr id="185" name="Rektangel 184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86" name="Rektangel 185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87" name="Rektangel 186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88" name="Grupp 187"/>
          <p:cNvGrpSpPr/>
          <p:nvPr/>
        </p:nvGrpSpPr>
        <p:grpSpPr>
          <a:xfrm>
            <a:off x="4210976" y="6568849"/>
            <a:ext cx="1368152" cy="72008"/>
            <a:chOff x="395536" y="3044823"/>
            <a:chExt cx="1368152" cy="72008"/>
          </a:xfrm>
        </p:grpSpPr>
        <p:sp>
          <p:nvSpPr>
            <p:cNvPr id="189" name="Rektangel 188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90" name="Rektangel 189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91" name="Rektangel 190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92" name="Grupp 191"/>
          <p:cNvGrpSpPr/>
          <p:nvPr/>
        </p:nvGrpSpPr>
        <p:grpSpPr>
          <a:xfrm>
            <a:off x="1904676" y="6568849"/>
            <a:ext cx="1368152" cy="72008"/>
            <a:chOff x="395536" y="3044823"/>
            <a:chExt cx="1368152" cy="72008"/>
          </a:xfrm>
        </p:grpSpPr>
        <p:sp>
          <p:nvSpPr>
            <p:cNvPr id="193" name="Rektangel 192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94" name="Rektangel 193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95" name="Rektangel 194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pic>
        <p:nvPicPr>
          <p:cNvPr id="107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1728464" y="2166628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1731855" y="1158516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4046886" y="2204864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4050277" y="1196752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6349526" y="2238636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6352917" y="1196752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8655398" y="2276872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8658789" y="1340768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8655398" y="5478996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8658789" y="4725144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6351141" y="5661248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6354532" y="4725144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4060110" y="5478996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4063501" y="4797152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1742398" y="5839036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1745789" y="4830924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60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3"/>
          <p:cNvGrpSpPr/>
          <p:nvPr/>
        </p:nvGrpSpPr>
        <p:grpSpPr>
          <a:xfrm>
            <a:off x="1559728" y="105475"/>
            <a:ext cx="2088000" cy="3168000"/>
            <a:chOff x="20752" y="31522"/>
            <a:chExt cx="2088000" cy="3168000"/>
          </a:xfrm>
        </p:grpSpPr>
        <p:sp>
          <p:nvSpPr>
            <p:cNvPr id="5" name="Rektangel 4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6" name="Rektangel med rundade hörn 5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83657" y="825475"/>
              <a:ext cx="19589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dirty="0" smtClean="0"/>
                <a:t>Odpowiedni Proces</a:t>
              </a:r>
              <a:endParaRPr lang="en-US" sz="1600" dirty="0"/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523869" y="1255658"/>
              <a:ext cx="1455843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Nasz sposób pracy całkowicie nam odpowiada</a:t>
              </a:r>
              <a:r>
                <a:rPr lang="en-US" sz="1050" dirty="0" smtClean="0">
                  <a:latin typeface="Garamond" pitchFamily="18" charset="0"/>
                </a:rPr>
                <a:t>!</a:t>
              </a:r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539552" y="2119754"/>
              <a:ext cx="144016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Nasz sposób pracy jest do bani</a:t>
              </a:r>
              <a:r>
                <a:rPr lang="en-US" sz="1050" dirty="0" smtClean="0">
                  <a:latin typeface="Garamond" pitchFamily="18" charset="0"/>
                </a:rPr>
                <a:t>!</a:t>
              </a:r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3863752" y="105827"/>
            <a:ext cx="2088000" cy="3168000"/>
            <a:chOff x="20752" y="31522"/>
            <a:chExt cx="2088000" cy="3168000"/>
          </a:xfrm>
        </p:grpSpPr>
        <p:sp>
          <p:nvSpPr>
            <p:cNvPr id="14" name="Rektangel 13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5" name="Rektangel med rundade hörn 14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83657" y="753115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Wsparcie</a:t>
              </a:r>
              <a:endParaRPr lang="en-US" dirty="0"/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523869" y="1182633"/>
              <a:ext cx="1455843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Zawsze otrzymujemy wsparcie i pomoc kiedy o nie poprosimy</a:t>
              </a:r>
              <a:r>
                <a:rPr lang="en-US" sz="1050" dirty="0" smtClean="0">
                  <a:latin typeface="Garamond" pitchFamily="18" charset="0"/>
                </a:rPr>
                <a:t>!</a:t>
              </a:r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20" name="Rektangel 19"/>
            <p:cNvSpPr/>
            <p:nvPr/>
          </p:nvSpPr>
          <p:spPr>
            <a:xfrm>
              <a:off x="539552" y="2101170"/>
              <a:ext cx="144016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Ciągle utykamy w martwym punkcie, bo nie dostajemy wsparcia i pomocy o które prosimy</a:t>
              </a:r>
              <a:r>
                <a:rPr lang="en-US" sz="1050" dirty="0" smtClean="0">
                  <a:latin typeface="Garamond" pitchFamily="18" charset="0"/>
                </a:rPr>
                <a:t>.</a:t>
              </a:r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22" name="Grupp 21"/>
          <p:cNvGrpSpPr/>
          <p:nvPr/>
        </p:nvGrpSpPr>
        <p:grpSpPr>
          <a:xfrm>
            <a:off x="6168008" y="106842"/>
            <a:ext cx="2088000" cy="3168000"/>
            <a:chOff x="20752" y="31522"/>
            <a:chExt cx="2088000" cy="3168000"/>
          </a:xfrm>
        </p:grpSpPr>
        <p:sp>
          <p:nvSpPr>
            <p:cNvPr id="23" name="Rektangel 2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4" name="Rektangel med rundade hörn 2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83657" y="752100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Praca zespołowa</a:t>
              </a:r>
              <a:endParaRPr lang="en-US" dirty="0"/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523869" y="1147500"/>
              <a:ext cx="145584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Jesteśmy doskonale zgranym i wzorowo współpracującym super-zespołem</a:t>
              </a:r>
              <a:r>
                <a:rPr lang="en-US" sz="1050" dirty="0" smtClean="0">
                  <a:latin typeface="Garamond" pitchFamily="18" charset="0"/>
                </a:rPr>
                <a:t>!</a:t>
              </a:r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29" name="Rektangel 28"/>
            <p:cNvSpPr/>
            <p:nvPr/>
          </p:nvSpPr>
          <p:spPr>
            <a:xfrm>
              <a:off x="539552" y="2046280"/>
              <a:ext cx="1440160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50" dirty="0" smtClean="0">
                  <a:latin typeface="Garamond" pitchFamily="18" charset="0"/>
                </a:rPr>
                <a:t>Jesteśmy grupą indywidualistów, którzy nie wiedzą i nie interesują się tym, co robią inne osoby z zespołu.</a:t>
              </a:r>
              <a:endParaRPr lang="en-US" sz="1050" dirty="0">
                <a:latin typeface="Garamond" pitchFamily="18" charset="0"/>
              </a:endParaRPr>
            </a:p>
          </p:txBody>
        </p:sp>
      </p:grpSp>
      <p:pic>
        <p:nvPicPr>
          <p:cNvPr id="2050" name="Picture 2" descr="http://www.aspbi.com/wp-content/uploads/2013/12/Business-Process-Manageme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96" b="15236"/>
          <a:stretch/>
        </p:blipFill>
        <p:spPr bwMode="auto">
          <a:xfrm>
            <a:off x="1997317" y="259602"/>
            <a:ext cx="1153590" cy="56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iqsol.biz/uploads/pics/support_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1" t="5424" r="14787" b="4282"/>
          <a:stretch/>
        </p:blipFill>
        <p:spPr bwMode="auto">
          <a:xfrm>
            <a:off x="4659454" y="283623"/>
            <a:ext cx="496599" cy="51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heroized.com/wp-content/uploads/2013/02/tig-team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9" b="2410"/>
          <a:stretch/>
        </p:blipFill>
        <p:spPr bwMode="auto">
          <a:xfrm>
            <a:off x="6738800" y="200018"/>
            <a:ext cx="1003603" cy="56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Grupp 53"/>
          <p:cNvGrpSpPr/>
          <p:nvPr/>
        </p:nvGrpSpPr>
        <p:grpSpPr>
          <a:xfrm>
            <a:off x="1913896" y="3102684"/>
            <a:ext cx="1368152" cy="72008"/>
            <a:chOff x="395536" y="3044823"/>
            <a:chExt cx="1368152" cy="72008"/>
          </a:xfrm>
        </p:grpSpPr>
        <p:sp>
          <p:nvSpPr>
            <p:cNvPr id="55" name="Rektangel 54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56" name="Rektangel 55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57" name="Rektangel 56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58" name="Grupp 57"/>
          <p:cNvGrpSpPr/>
          <p:nvPr/>
        </p:nvGrpSpPr>
        <p:grpSpPr>
          <a:xfrm>
            <a:off x="4223677" y="3102684"/>
            <a:ext cx="1368152" cy="72008"/>
            <a:chOff x="395536" y="3044823"/>
            <a:chExt cx="1368152" cy="72008"/>
          </a:xfrm>
        </p:grpSpPr>
        <p:sp>
          <p:nvSpPr>
            <p:cNvPr id="59" name="Rektangel 58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60" name="Rektangel 59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61" name="Rektangel 60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74" name="Grupp 73"/>
          <p:cNvGrpSpPr/>
          <p:nvPr/>
        </p:nvGrpSpPr>
        <p:grpSpPr>
          <a:xfrm>
            <a:off x="6556524" y="3102684"/>
            <a:ext cx="1368152" cy="72008"/>
            <a:chOff x="395536" y="3044823"/>
            <a:chExt cx="1368152" cy="72008"/>
          </a:xfrm>
        </p:grpSpPr>
        <p:sp>
          <p:nvSpPr>
            <p:cNvPr id="75" name="Rektangel 74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76" name="Rektangel 75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77" name="Rektangel 76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pic>
        <p:nvPicPr>
          <p:cNvPr id="4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1740608" y="2276872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1743999" y="1412776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4046653" y="2276872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4050044" y="1340768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6350909" y="2238636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6354300" y="1302532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" name="Grupp 42"/>
          <p:cNvGrpSpPr/>
          <p:nvPr/>
        </p:nvGrpSpPr>
        <p:grpSpPr>
          <a:xfrm>
            <a:off x="8472264" y="103686"/>
            <a:ext cx="2088000" cy="3168000"/>
            <a:chOff x="20752" y="31522"/>
            <a:chExt cx="2088000" cy="3168000"/>
          </a:xfrm>
        </p:grpSpPr>
        <p:sp>
          <p:nvSpPr>
            <p:cNvPr id="48" name="Rektangel 43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9" name="Rektangel med rundade hörn 44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50" name="textruta 45"/>
            <p:cNvSpPr txBox="1"/>
            <p:nvPr/>
          </p:nvSpPr>
          <p:spPr>
            <a:xfrm>
              <a:off x="83657" y="608975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textruta 46"/>
            <p:cNvSpPr txBox="1"/>
            <p:nvPr/>
          </p:nvSpPr>
          <p:spPr>
            <a:xfrm>
              <a:off x="523869" y="1255306"/>
              <a:ext cx="145584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52" name="Rektangel 49"/>
            <p:cNvSpPr/>
            <p:nvPr/>
          </p:nvSpPr>
          <p:spPr>
            <a:xfrm>
              <a:off x="539552" y="2190393"/>
              <a:ext cx="14401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62" name="Grupp 163"/>
          <p:cNvGrpSpPr/>
          <p:nvPr/>
        </p:nvGrpSpPr>
        <p:grpSpPr>
          <a:xfrm>
            <a:off x="8832188" y="3103533"/>
            <a:ext cx="1368152" cy="72008"/>
            <a:chOff x="395536" y="3044823"/>
            <a:chExt cx="1368152" cy="72008"/>
          </a:xfrm>
        </p:grpSpPr>
        <p:sp>
          <p:nvSpPr>
            <p:cNvPr id="63" name="Rektangel 164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64" name="Rektangel 165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65" name="Rektangel 166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pic>
        <p:nvPicPr>
          <p:cNvPr id="6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8655166" y="2335582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8658557" y="1340768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8" name="Grupp 51"/>
          <p:cNvGrpSpPr/>
          <p:nvPr/>
        </p:nvGrpSpPr>
        <p:grpSpPr>
          <a:xfrm>
            <a:off x="1559496" y="3573368"/>
            <a:ext cx="2088000" cy="3168000"/>
            <a:chOff x="20752" y="31522"/>
            <a:chExt cx="2088000" cy="3168000"/>
          </a:xfrm>
        </p:grpSpPr>
        <p:sp>
          <p:nvSpPr>
            <p:cNvPr id="69" name="Rektangel 5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0" name="Rektangel med rundade hörn 5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1" name="textruta 54"/>
            <p:cNvSpPr txBox="1"/>
            <p:nvPr/>
          </p:nvSpPr>
          <p:spPr>
            <a:xfrm>
              <a:off x="83657" y="813966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2" name="textruta 55"/>
            <p:cNvSpPr txBox="1"/>
            <p:nvPr/>
          </p:nvSpPr>
          <p:spPr>
            <a:xfrm>
              <a:off x="523869" y="1197199"/>
              <a:ext cx="145584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73" name="Rektangel 58"/>
            <p:cNvSpPr/>
            <p:nvPr/>
          </p:nvSpPr>
          <p:spPr>
            <a:xfrm>
              <a:off x="539552" y="2222878"/>
              <a:ext cx="14401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78" name="Grupp 61"/>
          <p:cNvGrpSpPr/>
          <p:nvPr/>
        </p:nvGrpSpPr>
        <p:grpSpPr>
          <a:xfrm>
            <a:off x="3862369" y="3573368"/>
            <a:ext cx="2088000" cy="3168000"/>
            <a:chOff x="20752" y="31522"/>
            <a:chExt cx="2088000" cy="3168000"/>
          </a:xfrm>
        </p:grpSpPr>
        <p:sp>
          <p:nvSpPr>
            <p:cNvPr id="79" name="Rektangel 6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0" name="Rektangel med rundade hörn 6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1" name="textruta 64"/>
            <p:cNvSpPr txBox="1"/>
            <p:nvPr/>
          </p:nvSpPr>
          <p:spPr>
            <a:xfrm>
              <a:off x="83657" y="813966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textruta 65"/>
            <p:cNvSpPr txBox="1"/>
            <p:nvPr/>
          </p:nvSpPr>
          <p:spPr>
            <a:xfrm>
              <a:off x="523869" y="1197199"/>
              <a:ext cx="145584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83" name="Rektangel 68"/>
            <p:cNvSpPr/>
            <p:nvPr/>
          </p:nvSpPr>
          <p:spPr>
            <a:xfrm>
              <a:off x="539552" y="1864579"/>
              <a:ext cx="14401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84" name="Grupp 71"/>
          <p:cNvGrpSpPr/>
          <p:nvPr/>
        </p:nvGrpSpPr>
        <p:grpSpPr>
          <a:xfrm>
            <a:off x="6166625" y="3573368"/>
            <a:ext cx="2088000" cy="3168000"/>
            <a:chOff x="20752" y="31522"/>
            <a:chExt cx="2088000" cy="3168000"/>
          </a:xfrm>
        </p:grpSpPr>
        <p:sp>
          <p:nvSpPr>
            <p:cNvPr id="85" name="Rektangel 72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6" name="Rektangel med rundade hörn 73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7" name="textruta 74"/>
            <p:cNvSpPr txBox="1"/>
            <p:nvPr/>
          </p:nvSpPr>
          <p:spPr>
            <a:xfrm>
              <a:off x="83657" y="741958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textruta 75"/>
            <p:cNvSpPr txBox="1"/>
            <p:nvPr/>
          </p:nvSpPr>
          <p:spPr>
            <a:xfrm>
              <a:off x="523869" y="1107624"/>
              <a:ext cx="145584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89" name="Rektangel 78"/>
            <p:cNvSpPr/>
            <p:nvPr/>
          </p:nvSpPr>
          <p:spPr>
            <a:xfrm>
              <a:off x="539552" y="2026162"/>
              <a:ext cx="14401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90" name="Grupp 80"/>
          <p:cNvGrpSpPr/>
          <p:nvPr/>
        </p:nvGrpSpPr>
        <p:grpSpPr>
          <a:xfrm>
            <a:off x="8472496" y="3573016"/>
            <a:ext cx="2088000" cy="3168000"/>
            <a:chOff x="20752" y="31522"/>
            <a:chExt cx="2088000" cy="3168000"/>
          </a:xfrm>
        </p:grpSpPr>
        <p:sp>
          <p:nvSpPr>
            <p:cNvPr id="91" name="Rektangel 81"/>
            <p:cNvSpPr/>
            <p:nvPr/>
          </p:nvSpPr>
          <p:spPr>
            <a:xfrm>
              <a:off x="20752" y="31522"/>
              <a:ext cx="2088000" cy="31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2" name="Rektangel med rundade hörn 82"/>
            <p:cNvSpPr/>
            <p:nvPr/>
          </p:nvSpPr>
          <p:spPr>
            <a:xfrm>
              <a:off x="83657" y="85646"/>
              <a:ext cx="1958960" cy="3037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3" name="textruta 83"/>
            <p:cNvSpPr txBox="1"/>
            <p:nvPr/>
          </p:nvSpPr>
          <p:spPr>
            <a:xfrm>
              <a:off x="83657" y="742310"/>
              <a:ext cx="195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4" name="textruta 84"/>
            <p:cNvSpPr txBox="1"/>
            <p:nvPr/>
          </p:nvSpPr>
          <p:spPr>
            <a:xfrm>
              <a:off x="523869" y="1126208"/>
              <a:ext cx="145584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  <p:sp>
          <p:nvSpPr>
            <p:cNvPr id="95" name="Rektangel 87"/>
            <p:cNvSpPr/>
            <p:nvPr/>
          </p:nvSpPr>
          <p:spPr>
            <a:xfrm>
              <a:off x="539552" y="1864579"/>
              <a:ext cx="14401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latin typeface="Garamond" pitchFamily="18" charset="0"/>
              </a:endParaRPr>
            </a:p>
          </p:txBody>
        </p:sp>
      </p:grpSp>
      <p:grpSp>
        <p:nvGrpSpPr>
          <p:cNvPr id="100" name="Grupp 179"/>
          <p:cNvGrpSpPr/>
          <p:nvPr/>
        </p:nvGrpSpPr>
        <p:grpSpPr>
          <a:xfrm>
            <a:off x="8832304" y="6568849"/>
            <a:ext cx="1368152" cy="72008"/>
            <a:chOff x="395536" y="3044823"/>
            <a:chExt cx="1368152" cy="72008"/>
          </a:xfrm>
        </p:grpSpPr>
        <p:sp>
          <p:nvSpPr>
            <p:cNvPr id="101" name="Rektangel 180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02" name="Rektangel 181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03" name="Rektangel 182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04" name="Grupp 183"/>
          <p:cNvGrpSpPr/>
          <p:nvPr/>
        </p:nvGrpSpPr>
        <p:grpSpPr>
          <a:xfrm>
            <a:off x="6524934" y="6568849"/>
            <a:ext cx="1368152" cy="72008"/>
            <a:chOff x="395536" y="3044823"/>
            <a:chExt cx="1368152" cy="72008"/>
          </a:xfrm>
        </p:grpSpPr>
        <p:sp>
          <p:nvSpPr>
            <p:cNvPr id="105" name="Rektangel 184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06" name="Rektangel 185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07" name="Rektangel 186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08" name="Grupp 187"/>
          <p:cNvGrpSpPr/>
          <p:nvPr/>
        </p:nvGrpSpPr>
        <p:grpSpPr>
          <a:xfrm>
            <a:off x="4210976" y="6568849"/>
            <a:ext cx="1368152" cy="72008"/>
            <a:chOff x="395536" y="3044823"/>
            <a:chExt cx="1368152" cy="72008"/>
          </a:xfrm>
        </p:grpSpPr>
        <p:sp>
          <p:nvSpPr>
            <p:cNvPr id="109" name="Rektangel 188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10" name="Rektangel 189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11" name="Rektangel 190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grpSp>
        <p:nvGrpSpPr>
          <p:cNvPr id="112" name="Grupp 191"/>
          <p:cNvGrpSpPr/>
          <p:nvPr/>
        </p:nvGrpSpPr>
        <p:grpSpPr>
          <a:xfrm>
            <a:off x="1904676" y="6568849"/>
            <a:ext cx="1368152" cy="72008"/>
            <a:chOff x="395536" y="3044823"/>
            <a:chExt cx="1368152" cy="72008"/>
          </a:xfrm>
        </p:grpSpPr>
        <p:sp>
          <p:nvSpPr>
            <p:cNvPr id="113" name="Rektangel 192"/>
            <p:cNvSpPr/>
            <p:nvPr/>
          </p:nvSpPr>
          <p:spPr>
            <a:xfrm>
              <a:off x="395536" y="3044823"/>
              <a:ext cx="465011" cy="7200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SQUAD</a:t>
              </a:r>
            </a:p>
          </p:txBody>
        </p:sp>
        <p:sp>
          <p:nvSpPr>
            <p:cNvPr id="114" name="Rektangel 193"/>
            <p:cNvSpPr/>
            <p:nvPr/>
          </p:nvSpPr>
          <p:spPr>
            <a:xfrm>
              <a:off x="855571" y="3044823"/>
              <a:ext cx="459595" cy="7200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HEALTH</a:t>
              </a:r>
              <a:endParaRPr lang="sv-SE" b="1" dirty="0"/>
            </a:p>
          </p:txBody>
        </p:sp>
        <p:sp>
          <p:nvSpPr>
            <p:cNvPr id="115" name="Rektangel 194"/>
            <p:cNvSpPr/>
            <p:nvPr/>
          </p:nvSpPr>
          <p:spPr>
            <a:xfrm>
              <a:off x="1331641" y="3044823"/>
              <a:ext cx="432047" cy="720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600" b="1" dirty="0"/>
                <a:t>CHECK</a:t>
              </a:r>
            </a:p>
          </p:txBody>
        </p:sp>
      </p:grpSp>
      <p:pic>
        <p:nvPicPr>
          <p:cNvPr id="11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8655398" y="5695020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8658789" y="4725144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6351141" y="5661248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6354532" y="4725144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4060110" y="5695020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4063501" y="4797152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6777" r="64140" b="7197"/>
          <a:stretch/>
        </p:blipFill>
        <p:spPr bwMode="auto">
          <a:xfrm>
            <a:off x="1742398" y="5695020"/>
            <a:ext cx="261720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6987" r="5143" b="6987"/>
          <a:stretch/>
        </p:blipFill>
        <p:spPr bwMode="auto">
          <a:xfrm>
            <a:off x="1745789" y="4830924"/>
            <a:ext cx="253319" cy="54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04254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363</Words>
  <Application>Microsoft Office PowerPoint</Application>
  <PresentationFormat>Panoramiczny</PresentationFormat>
  <Paragraphs>81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Garamond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Sylwiusz Pytka</dc:creator>
  <cp:lastModifiedBy>Sylwiusz Pytka</cp:lastModifiedBy>
  <cp:revision>13</cp:revision>
  <cp:lastPrinted>2016-09-09T16:15:39Z</cp:lastPrinted>
  <dcterms:created xsi:type="dcterms:W3CDTF">2015-11-10T09:43:48Z</dcterms:created>
  <dcterms:modified xsi:type="dcterms:W3CDTF">2016-09-09T16:16:07Z</dcterms:modified>
</cp:coreProperties>
</file>